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2196C9"/>
          </a:solidFill>
          <a:ln w="12700">
            <a:solidFill>
              <a:srgbClr val="2196C9"/>
            </a:solidFill>
            <a:prstDash val="solid"/>
          </a:ln>
        </p:spPr>
      </p:sp>
      <p:sp>
        <p:nvSpPr>
          <p:cNvPr id="3" name="Text 1"/>
          <p:cNvSpPr/>
          <p:nvPr/>
        </p:nvSpPr>
        <p:spPr>
          <a:xfrm>
            <a:off x="548640" y="411480"/>
            <a:ext cx="8229600" cy="228600"/>
          </a:xfrm>
          <a:prstGeom prst="rect">
            <a:avLst/>
          </a:prstGeom>
          <a:noFill/>
          <a:ln/>
        </p:spPr>
        <p:txBody>
          <a:bodyPr wrap="square" rtlCol="0" anchor="ctr"/>
          <a:lstStyle/>
          <a:p>
            <a:pPr indent="0" marL="0">
              <a:buNone/>
            </a:pPr>
            <a:r>
              <a:rPr lang="en-US" sz="900" spc="300" kern="0" dirty="0">
                <a:solidFill>
                  <a:srgbClr val="8CA0B5"/>
                </a:solidFill>
                <a:latin typeface="Calibri" pitchFamily="34" charset="0"/>
                <a:ea typeface="Calibri" pitchFamily="34" charset="-122"/>
                <a:cs typeface="Calibri" pitchFamily="34" charset="-120"/>
              </a:rPr>
              <a:t>MCPHAIL SECURITY  |  PARTNER-CRAFT POV</a:t>
            </a:r>
            <a:endParaRPr lang="en-US" sz="900" dirty="0"/>
          </a:p>
        </p:txBody>
      </p:sp>
      <p:sp>
        <p:nvSpPr>
          <p:cNvPr id="4" name="Text 2"/>
          <p:cNvSpPr/>
          <p:nvPr/>
        </p:nvSpPr>
        <p:spPr>
          <a:xfrm>
            <a:off x="548640" y="1005840"/>
            <a:ext cx="7772400" cy="1005840"/>
          </a:xfrm>
          <a:prstGeom prst="rect">
            <a:avLst/>
          </a:prstGeom>
          <a:noFill/>
          <a:ln/>
        </p:spPr>
        <p:txBody>
          <a:bodyPr wrap="square" rtlCol="0" anchor="ctr"/>
          <a:lstStyle/>
          <a:p>
            <a:pPr indent="0" marL="0">
              <a:buNone/>
            </a:pPr>
            <a:r>
              <a:rPr lang="en-US" sz="5200" b="1" dirty="0">
                <a:solidFill>
                  <a:srgbClr val="FFFFFF"/>
                </a:solidFill>
                <a:latin typeface="Calibri" pitchFamily="34" charset="0"/>
                <a:ea typeface="Calibri" pitchFamily="34" charset="-122"/>
                <a:cs typeface="Calibri" pitchFamily="34" charset="-120"/>
              </a:rPr>
              <a:t>Engagement Kickoff</a:t>
            </a:r>
            <a:endParaRPr lang="en-US" sz="5200" dirty="0"/>
          </a:p>
        </p:txBody>
      </p:sp>
      <p:sp>
        <p:nvSpPr>
          <p:cNvPr id="5" name="Text 3"/>
          <p:cNvSpPr/>
          <p:nvPr/>
        </p:nvSpPr>
        <p:spPr>
          <a:xfrm>
            <a:off x="548640" y="2057400"/>
            <a:ext cx="7315200" cy="365760"/>
          </a:xfrm>
          <a:prstGeom prst="rect">
            <a:avLst/>
          </a:prstGeom>
          <a:noFill/>
          <a:ln/>
        </p:spPr>
        <p:txBody>
          <a:bodyPr wrap="square" rtlCol="0" anchor="ctr"/>
          <a:lstStyle/>
          <a:p>
            <a:pPr indent="0" marL="0">
              <a:buNone/>
            </a:pPr>
            <a:r>
              <a:rPr lang="en-US" sz="1800" i="1" dirty="0">
                <a:solidFill>
                  <a:srgbClr val="2196C9"/>
                </a:solidFill>
                <a:latin typeface="Calibri" pitchFamily="34" charset="0"/>
                <a:ea typeface="Calibri" pitchFamily="34" charset="-122"/>
                <a:cs typeface="Calibri" pitchFamily="34" charset="-120"/>
              </a:rPr>
              <a:t>Partner-Craft POV Engagement Series</a:t>
            </a:r>
            <a:endParaRPr lang="en-US" sz="1800" dirty="0"/>
          </a:p>
        </p:txBody>
      </p:sp>
      <p:sp>
        <p:nvSpPr>
          <p:cNvPr id="6" name="Shape 4"/>
          <p:cNvSpPr/>
          <p:nvPr/>
        </p:nvSpPr>
        <p:spPr>
          <a:xfrm>
            <a:off x="548640" y="2542032"/>
            <a:ext cx="4114800" cy="36576"/>
          </a:xfrm>
          <a:prstGeom prst="rect">
            <a:avLst/>
          </a:prstGeom>
          <a:solidFill>
            <a:srgbClr val="1A6B9A"/>
          </a:solidFill>
          <a:ln w="12700">
            <a:solidFill>
              <a:srgbClr val="1A6B9A"/>
            </a:solidFill>
            <a:prstDash val="solid"/>
          </a:ln>
        </p:spPr>
      </p:sp>
      <p:sp>
        <p:nvSpPr>
          <p:cNvPr id="7" name="Text 5"/>
          <p:cNvSpPr/>
          <p:nvPr/>
        </p:nvSpPr>
        <p:spPr>
          <a:xfrm>
            <a:off x="548640" y="2834640"/>
            <a:ext cx="1097280" cy="320040"/>
          </a:xfrm>
          <a:prstGeom prst="rect">
            <a:avLst/>
          </a:prstGeom>
          <a:noFill/>
          <a:ln/>
        </p:spPr>
        <p:txBody>
          <a:bodyPr wrap="square" rtlCol="0" anchor="ctr"/>
          <a:lstStyle/>
          <a:p>
            <a:pPr indent="0" marL="0">
              <a:buNone/>
            </a:pPr>
            <a:r>
              <a:rPr lang="en-US" sz="900" b="1" spc="100" kern="0" dirty="0">
                <a:solidFill>
                  <a:srgbClr val="8CA0B5"/>
                </a:solidFill>
                <a:latin typeface="Calibri" pitchFamily="34" charset="0"/>
                <a:ea typeface="Calibri" pitchFamily="34" charset="-122"/>
                <a:cs typeface="Calibri" pitchFamily="34" charset="-120"/>
              </a:rPr>
              <a:t>PARTNER:</a:t>
            </a:r>
            <a:endParaRPr lang="en-US" sz="900" dirty="0"/>
          </a:p>
        </p:txBody>
      </p:sp>
      <p:sp>
        <p:nvSpPr>
          <p:cNvPr id="8" name="Text 6"/>
          <p:cNvSpPr/>
          <p:nvPr/>
        </p:nvSpPr>
        <p:spPr>
          <a:xfrm>
            <a:off x="1691640" y="2834640"/>
            <a:ext cx="3657600" cy="320040"/>
          </a:xfrm>
          <a:prstGeom prst="rect">
            <a:avLst/>
          </a:prstGeom>
          <a:noFill/>
          <a:ln/>
        </p:spPr>
        <p:txBody>
          <a:bodyPr wrap="square" rtlCol="0" anchor="ctr"/>
          <a:lstStyle/>
          <a:p>
            <a:pPr indent="0" marL="0">
              <a:buNone/>
            </a:pPr>
            <a:r>
              <a:rPr lang="en-US" sz="1200" dirty="0">
                <a:solidFill>
                  <a:srgbClr val="D6E8F5"/>
                </a:solidFill>
                <a:latin typeface="Calibri" pitchFamily="34" charset="0"/>
                <a:ea typeface="Calibri" pitchFamily="34" charset="-122"/>
                <a:cs typeface="Calibri" pitchFamily="34" charset="-120"/>
              </a:rPr>
              <a:t>________________________________</a:t>
            </a:r>
            <a:endParaRPr lang="en-US" sz="1200" dirty="0"/>
          </a:p>
        </p:txBody>
      </p:sp>
      <p:sp>
        <p:nvSpPr>
          <p:cNvPr id="9" name="Text 7"/>
          <p:cNvSpPr/>
          <p:nvPr/>
        </p:nvSpPr>
        <p:spPr>
          <a:xfrm>
            <a:off x="548640" y="3218688"/>
            <a:ext cx="1097280" cy="320040"/>
          </a:xfrm>
          <a:prstGeom prst="rect">
            <a:avLst/>
          </a:prstGeom>
          <a:noFill/>
          <a:ln/>
        </p:spPr>
        <p:txBody>
          <a:bodyPr wrap="square" rtlCol="0" anchor="ctr"/>
          <a:lstStyle/>
          <a:p>
            <a:pPr indent="0" marL="0">
              <a:buNone/>
            </a:pPr>
            <a:r>
              <a:rPr lang="en-US" sz="900" b="1" spc="100" kern="0" dirty="0">
                <a:solidFill>
                  <a:srgbClr val="8CA0B5"/>
                </a:solidFill>
                <a:latin typeface="Calibri" pitchFamily="34" charset="0"/>
                <a:ea typeface="Calibri" pitchFamily="34" charset="-122"/>
                <a:cs typeface="Calibri" pitchFamily="34" charset="-120"/>
              </a:rPr>
              <a:t>VENDOR:</a:t>
            </a:r>
            <a:endParaRPr lang="en-US" sz="900" dirty="0"/>
          </a:p>
        </p:txBody>
      </p:sp>
      <p:sp>
        <p:nvSpPr>
          <p:cNvPr id="10" name="Text 8"/>
          <p:cNvSpPr/>
          <p:nvPr/>
        </p:nvSpPr>
        <p:spPr>
          <a:xfrm>
            <a:off x="1691640" y="3218688"/>
            <a:ext cx="3657600" cy="320040"/>
          </a:xfrm>
          <a:prstGeom prst="rect">
            <a:avLst/>
          </a:prstGeom>
          <a:noFill/>
          <a:ln/>
        </p:spPr>
        <p:txBody>
          <a:bodyPr wrap="square" rtlCol="0" anchor="ctr"/>
          <a:lstStyle/>
          <a:p>
            <a:pPr indent="0" marL="0">
              <a:buNone/>
            </a:pPr>
            <a:r>
              <a:rPr lang="en-US" sz="1200" dirty="0">
                <a:solidFill>
                  <a:srgbClr val="D6E8F5"/>
                </a:solidFill>
                <a:latin typeface="Calibri" pitchFamily="34" charset="0"/>
                <a:ea typeface="Calibri" pitchFamily="34" charset="-122"/>
                <a:cs typeface="Calibri" pitchFamily="34" charset="-120"/>
              </a:rPr>
              <a:t>________________________________</a:t>
            </a:r>
            <a:endParaRPr lang="en-US" sz="1200" dirty="0"/>
          </a:p>
        </p:txBody>
      </p:sp>
      <p:sp>
        <p:nvSpPr>
          <p:cNvPr id="11" name="Text 9"/>
          <p:cNvSpPr/>
          <p:nvPr/>
        </p:nvSpPr>
        <p:spPr>
          <a:xfrm>
            <a:off x="548640" y="3602736"/>
            <a:ext cx="1097280" cy="320040"/>
          </a:xfrm>
          <a:prstGeom prst="rect">
            <a:avLst/>
          </a:prstGeom>
          <a:noFill/>
          <a:ln/>
        </p:spPr>
        <p:txBody>
          <a:bodyPr wrap="square" rtlCol="0" anchor="ctr"/>
          <a:lstStyle/>
          <a:p>
            <a:pPr indent="0" marL="0">
              <a:buNone/>
            </a:pPr>
            <a:r>
              <a:rPr lang="en-US" sz="900" b="1" spc="100" kern="0" dirty="0">
                <a:solidFill>
                  <a:srgbClr val="8CA0B5"/>
                </a:solidFill>
                <a:latin typeface="Calibri" pitchFamily="34" charset="0"/>
                <a:ea typeface="Calibri" pitchFamily="34" charset="-122"/>
                <a:cs typeface="Calibri" pitchFamily="34" charset="-120"/>
              </a:rPr>
              <a:t>DATE:</a:t>
            </a:r>
            <a:endParaRPr lang="en-US" sz="900" dirty="0"/>
          </a:p>
        </p:txBody>
      </p:sp>
      <p:sp>
        <p:nvSpPr>
          <p:cNvPr id="12" name="Text 10"/>
          <p:cNvSpPr/>
          <p:nvPr/>
        </p:nvSpPr>
        <p:spPr>
          <a:xfrm>
            <a:off x="1691640" y="3602736"/>
            <a:ext cx="3657600" cy="320040"/>
          </a:xfrm>
          <a:prstGeom prst="rect">
            <a:avLst/>
          </a:prstGeom>
          <a:noFill/>
          <a:ln/>
        </p:spPr>
        <p:txBody>
          <a:bodyPr wrap="square" rtlCol="0" anchor="ctr"/>
          <a:lstStyle/>
          <a:p>
            <a:pPr indent="0" marL="0">
              <a:buNone/>
            </a:pPr>
            <a:r>
              <a:rPr lang="en-US" sz="1200" dirty="0">
                <a:solidFill>
                  <a:srgbClr val="D6E8F5"/>
                </a:solidFill>
                <a:latin typeface="Calibri" pitchFamily="34" charset="0"/>
                <a:ea typeface="Calibri" pitchFamily="34" charset="-122"/>
                <a:cs typeface="Calibri" pitchFamily="34" charset="-120"/>
              </a:rPr>
              <a:t>________________________________</a:t>
            </a:r>
            <a:endParaRPr lang="en-US" sz="1200" dirty="0"/>
          </a:p>
        </p:txBody>
      </p:sp>
      <p:sp>
        <p:nvSpPr>
          <p:cNvPr id="13" name="Text 11"/>
          <p:cNvSpPr/>
          <p:nvPr/>
        </p:nvSpPr>
        <p:spPr>
          <a:xfrm>
            <a:off x="548640" y="3986784"/>
            <a:ext cx="1097280" cy="320040"/>
          </a:xfrm>
          <a:prstGeom prst="rect">
            <a:avLst/>
          </a:prstGeom>
          <a:noFill/>
          <a:ln/>
        </p:spPr>
        <p:txBody>
          <a:bodyPr wrap="square" rtlCol="0" anchor="ctr"/>
          <a:lstStyle/>
          <a:p>
            <a:pPr indent="0" marL="0">
              <a:buNone/>
            </a:pPr>
            <a:r>
              <a:rPr lang="en-US" sz="900" b="1" spc="100" kern="0" dirty="0">
                <a:solidFill>
                  <a:srgbClr val="8CA0B5"/>
                </a:solidFill>
                <a:latin typeface="Calibri" pitchFamily="34" charset="0"/>
                <a:ea typeface="Calibri" pitchFamily="34" charset="-122"/>
                <a:cs typeface="Calibri" pitchFamily="34" charset="-120"/>
              </a:rPr>
              <a:t>LEAD:</a:t>
            </a:r>
            <a:endParaRPr lang="en-US" sz="900" dirty="0"/>
          </a:p>
        </p:txBody>
      </p:sp>
      <p:sp>
        <p:nvSpPr>
          <p:cNvPr id="14" name="Text 12"/>
          <p:cNvSpPr/>
          <p:nvPr/>
        </p:nvSpPr>
        <p:spPr>
          <a:xfrm>
            <a:off x="1691640" y="3986784"/>
            <a:ext cx="3657600" cy="320040"/>
          </a:xfrm>
          <a:prstGeom prst="rect">
            <a:avLst/>
          </a:prstGeom>
          <a:noFill/>
          <a:ln/>
        </p:spPr>
        <p:txBody>
          <a:bodyPr wrap="square" rtlCol="0" anchor="ctr"/>
          <a:lstStyle/>
          <a:p>
            <a:pPr indent="0" marL="0">
              <a:buNone/>
            </a:pPr>
            <a:r>
              <a:rPr lang="en-US" sz="1200" dirty="0">
                <a:solidFill>
                  <a:srgbClr val="D6E8F5"/>
                </a:solidFill>
                <a:latin typeface="Calibri" pitchFamily="34" charset="0"/>
                <a:ea typeface="Calibri" pitchFamily="34" charset="-122"/>
                <a:cs typeface="Calibri" pitchFamily="34" charset="-120"/>
              </a:rPr>
              <a:t>________________________________</a:t>
            </a:r>
            <a:endParaRPr lang="en-US" sz="1200" dirty="0"/>
          </a:p>
        </p:txBody>
      </p:sp>
      <p:sp>
        <p:nvSpPr>
          <p:cNvPr id="15" name="Shape 13"/>
          <p:cNvSpPr/>
          <p:nvPr/>
        </p:nvSpPr>
        <p:spPr>
          <a:xfrm>
            <a:off x="6583680" y="914400"/>
            <a:ext cx="2560320" cy="3931920"/>
          </a:xfrm>
          <a:prstGeom prst="rect">
            <a:avLst/>
          </a:prstGeom>
          <a:solidFill>
            <a:srgbClr val="1B2A4A"/>
          </a:solidFill>
          <a:ln w="12700">
            <a:solidFill>
              <a:srgbClr val="1B2A4A"/>
            </a:solidFill>
            <a:prstDash val="solid"/>
          </a:ln>
        </p:spPr>
      </p:sp>
      <p:sp>
        <p:nvSpPr>
          <p:cNvPr id="16" name="Shape 14"/>
          <p:cNvSpPr/>
          <p:nvPr/>
        </p:nvSpPr>
        <p:spPr>
          <a:xfrm>
            <a:off x="6583680" y="914400"/>
            <a:ext cx="2560320" cy="54864"/>
          </a:xfrm>
          <a:prstGeom prst="rect">
            <a:avLst/>
          </a:prstGeom>
          <a:solidFill>
            <a:srgbClr val="2196C9"/>
          </a:solidFill>
          <a:ln w="12700">
            <a:solidFill>
              <a:srgbClr val="2196C9"/>
            </a:solidFill>
            <a:prstDash val="solid"/>
          </a:ln>
        </p:spPr>
      </p:sp>
      <p:sp>
        <p:nvSpPr>
          <p:cNvPr id="17" name="Text 15"/>
          <p:cNvSpPr/>
          <p:nvPr/>
        </p:nvSpPr>
        <p:spPr>
          <a:xfrm>
            <a:off x="6720840" y="1188720"/>
            <a:ext cx="2286000" cy="3200400"/>
          </a:xfrm>
          <a:prstGeom prst="rect">
            <a:avLst/>
          </a:prstGeom>
          <a:noFill/>
          <a:ln/>
        </p:spPr>
        <p:txBody>
          <a:bodyPr wrap="square" rtlCol="0" anchor="ctr"/>
          <a:lstStyle/>
          <a:p>
            <a:pPr algn="l" indent="0" marL="0">
              <a:lnSpc>
                <a:spcPct val="140000"/>
              </a:lnSpc>
              <a:buNone/>
            </a:pPr>
            <a:r>
              <a:rPr lang="en-US" sz="1400" b="1" dirty="0">
                <a:solidFill>
                  <a:srgbClr val="D6E8F5"/>
                </a:solidFill>
                <a:latin typeface="Calibri" pitchFamily="34" charset="0"/>
                <a:ea typeface="Calibri" pitchFamily="34" charset="-122"/>
                <a:cs typeface="Calibri" pitchFamily="34" charset="-120"/>
              </a:rPr>
              <a:t>BUILD IT FOR THE</a:t>
            </a:r>
            <a:endParaRPr lang="en-US" sz="1400" dirty="0"/>
          </a:p>
          <a:p>
            <a:pPr algn="l" indent="0" marL="0">
              <a:lnSpc>
                <a:spcPct val="140000"/>
              </a:lnSpc>
              <a:buNone/>
            </a:pPr>
            <a:r>
              <a:rPr lang="en-US" sz="1400" b="1" dirty="0">
                <a:solidFill>
                  <a:srgbClr val="D6E8F5"/>
                </a:solidFill>
                <a:latin typeface="Calibri" pitchFamily="34" charset="0"/>
                <a:ea typeface="Calibri" pitchFamily="34" charset="-122"/>
                <a:cs typeface="Calibri" pitchFamily="34" charset="-120"/>
              </a:rPr>
              <a:t>PARTNER.</a:t>
            </a:r>
            <a:endParaRPr lang="en-US" sz="1400" dirty="0"/>
          </a:p>
          <a:p>
            <a:pPr algn="l" indent="0" marL="0">
              <a:lnSpc>
                <a:spcPct val="140000"/>
              </a:lnSpc>
              <a:buNone/>
            </a:pPr>
            <a:r>
              <a:rPr lang="en-US" sz="1400" b="1" dirty="0">
                <a:solidFill>
                  <a:srgbClr val="D6E8F5"/>
                </a:solidFill>
                <a:latin typeface="Calibri" pitchFamily="34" charset="0"/>
                <a:ea typeface="Calibri" pitchFamily="34" charset="-122"/>
                <a:cs typeface="Calibri" pitchFamily="34" charset="-120"/>
              </a:rPr>
              <a:t>THEN MAKE THE</a:t>
            </a:r>
            <a:endParaRPr lang="en-US" sz="1400" dirty="0"/>
          </a:p>
          <a:p>
            <a:pPr algn="l" indent="0" marL="0">
              <a:lnSpc>
                <a:spcPct val="140000"/>
              </a:lnSpc>
              <a:buNone/>
            </a:pPr>
            <a:r>
              <a:rPr lang="en-US" sz="1400" b="1" dirty="0">
                <a:solidFill>
                  <a:srgbClr val="D6E8F5"/>
                </a:solidFill>
                <a:latin typeface="Calibri" pitchFamily="34" charset="0"/>
                <a:ea typeface="Calibri" pitchFamily="34" charset="-122"/>
                <a:cs typeface="Calibri" pitchFamily="34" charset="-120"/>
              </a:rPr>
              <a:t>VENDOR EARN</a:t>
            </a:r>
            <a:endParaRPr lang="en-US" sz="1400" dirty="0"/>
          </a:p>
          <a:p>
            <a:pPr algn="l" indent="0" marL="0">
              <a:lnSpc>
                <a:spcPct val="140000"/>
              </a:lnSpc>
              <a:buNone/>
            </a:pPr>
            <a:r>
              <a:rPr lang="en-US" sz="1400" b="1" dirty="0">
                <a:solidFill>
                  <a:srgbClr val="D6E8F5"/>
                </a:solidFill>
                <a:latin typeface="Calibri" pitchFamily="34" charset="0"/>
                <a:ea typeface="Calibri" pitchFamily="34" charset="-122"/>
                <a:cs typeface="Calibri" pitchFamily="34" charset="-120"/>
              </a:rPr>
              <a:t>THEIR PLACE IN IT.</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2196C9"/>
          </a:solidFill>
          <a:ln w="12700">
            <a:solidFill>
              <a:srgbClr val="2196C9"/>
            </a:solidFill>
            <a:prstDash val="solid"/>
          </a:ln>
        </p:spPr>
      </p:sp>
      <p:sp>
        <p:nvSpPr>
          <p:cNvPr id="3" name="Text 1"/>
          <p:cNvSpPr/>
          <p:nvPr/>
        </p:nvSpPr>
        <p:spPr>
          <a:xfrm>
            <a:off x="548640" y="411480"/>
            <a:ext cx="8229600" cy="228600"/>
          </a:xfrm>
          <a:prstGeom prst="rect">
            <a:avLst/>
          </a:prstGeom>
          <a:noFill/>
          <a:ln/>
        </p:spPr>
        <p:txBody>
          <a:bodyPr wrap="square" rtlCol="0" anchor="ctr"/>
          <a:lstStyle/>
          <a:p>
            <a:pPr indent="0" marL="0">
              <a:buNone/>
            </a:pPr>
            <a:r>
              <a:rPr lang="en-US" sz="900" spc="300" kern="0" dirty="0">
                <a:solidFill>
                  <a:srgbClr val="8CA0B5"/>
                </a:solidFill>
                <a:latin typeface="Calibri" pitchFamily="34" charset="0"/>
                <a:ea typeface="Calibri" pitchFamily="34" charset="-122"/>
                <a:cs typeface="Calibri" pitchFamily="34" charset="-120"/>
              </a:rPr>
              <a:t>MCPHAIL SECURITY</a:t>
            </a:r>
            <a:endParaRPr lang="en-US" sz="900" dirty="0"/>
          </a:p>
        </p:txBody>
      </p:sp>
      <p:sp>
        <p:nvSpPr>
          <p:cNvPr id="4" name="Text 2"/>
          <p:cNvSpPr/>
          <p:nvPr/>
        </p:nvSpPr>
        <p:spPr>
          <a:xfrm>
            <a:off x="548640" y="777240"/>
            <a:ext cx="7315200" cy="822960"/>
          </a:xfrm>
          <a:prstGeom prst="rect">
            <a:avLst/>
          </a:prstGeom>
          <a:noFill/>
          <a:ln/>
        </p:spPr>
        <p:txBody>
          <a:bodyPr wrap="square" rtlCol="0" anchor="ctr"/>
          <a:lstStyle/>
          <a:p>
            <a:pPr indent="0" marL="0">
              <a:buNone/>
            </a:pPr>
            <a:r>
              <a:rPr lang="en-US" sz="4400" b="1" dirty="0">
                <a:solidFill>
                  <a:srgbClr val="FFFFFF"/>
                </a:solidFill>
                <a:latin typeface="Calibri" pitchFamily="34" charset="0"/>
                <a:ea typeface="Calibri" pitchFamily="34" charset="-122"/>
                <a:cs typeface="Calibri" pitchFamily="34" charset="-120"/>
              </a:rPr>
              <a:t>Let's Get Started</a:t>
            </a:r>
            <a:endParaRPr lang="en-US" sz="4400" dirty="0"/>
          </a:p>
        </p:txBody>
      </p:sp>
      <p:sp>
        <p:nvSpPr>
          <p:cNvPr id="5" name="Shape 3"/>
          <p:cNvSpPr/>
          <p:nvPr/>
        </p:nvSpPr>
        <p:spPr>
          <a:xfrm>
            <a:off x="548640" y="1719072"/>
            <a:ext cx="4114800" cy="36576"/>
          </a:xfrm>
          <a:prstGeom prst="rect">
            <a:avLst/>
          </a:prstGeom>
          <a:solidFill>
            <a:srgbClr val="1A6B9A"/>
          </a:solidFill>
          <a:ln w="12700">
            <a:solidFill>
              <a:srgbClr val="1A6B9A"/>
            </a:solidFill>
            <a:prstDash val="solid"/>
          </a:ln>
        </p:spPr>
      </p:sp>
      <p:sp>
        <p:nvSpPr>
          <p:cNvPr id="6" name="Text 4"/>
          <p:cNvSpPr/>
          <p:nvPr/>
        </p:nvSpPr>
        <p:spPr>
          <a:xfrm>
            <a:off x="548640" y="1874520"/>
            <a:ext cx="4572000" cy="228600"/>
          </a:xfrm>
          <a:prstGeom prst="rect">
            <a:avLst/>
          </a:prstGeom>
          <a:noFill/>
          <a:ln/>
        </p:spPr>
        <p:txBody>
          <a:bodyPr wrap="square" rtlCol="0" anchor="ctr"/>
          <a:lstStyle/>
          <a:p>
            <a:pPr indent="0" marL="0">
              <a:buNone/>
            </a:pPr>
            <a:r>
              <a:rPr lang="en-US" sz="900" b="1" spc="200" kern="0" dirty="0">
                <a:solidFill>
                  <a:srgbClr val="8CA0B5"/>
                </a:solidFill>
                <a:latin typeface="Calibri" pitchFamily="34" charset="0"/>
                <a:ea typeface="Calibri" pitchFamily="34" charset="-122"/>
                <a:cs typeface="Calibri" pitchFamily="34" charset="-120"/>
              </a:rPr>
              <a:t>AGREED NEXT STEPS</a:t>
            </a:r>
            <a:endParaRPr lang="en-US" sz="900" dirty="0"/>
          </a:p>
        </p:txBody>
      </p:sp>
      <p:sp>
        <p:nvSpPr>
          <p:cNvPr id="7" name="Text 5"/>
          <p:cNvSpPr/>
          <p:nvPr/>
        </p:nvSpPr>
        <p:spPr>
          <a:xfrm>
            <a:off x="548640" y="2176272"/>
            <a:ext cx="5029200" cy="1920240"/>
          </a:xfrm>
          <a:prstGeom prst="rect">
            <a:avLst/>
          </a:prstGeom>
          <a:noFill/>
          <a:ln/>
        </p:spPr>
        <p:txBody>
          <a:bodyPr wrap="square" rtlCol="0" anchor="ctr"/>
          <a:lstStyle/>
          <a:p>
            <a:pPr marL="342900" indent="-342900">
              <a:lnSpc>
                <a:spcPct val="135000"/>
              </a:lnSpc>
              <a:spcAft>
                <a:spcPts val="600"/>
              </a:spcAft>
              <a:buSzPct val="100000"/>
              <a:buFont typeface="+mj-lt"/>
              <a:buAutoNum type="arabicPeriod" startAt="1"/>
            </a:pPr>
            <a:r>
              <a:rPr lang="en-US" sz="1200" dirty="0">
                <a:solidFill>
                  <a:srgbClr val="D6E8F5"/>
                </a:solidFill>
                <a:latin typeface="Calibri" pitchFamily="34" charset="0"/>
                <a:ea typeface="Calibri" pitchFamily="34" charset="-122"/>
                <a:cs typeface="Calibri" pitchFamily="34" charset="-120"/>
              </a:rPr>
              <a:t>Complete Section 3 of the Discovery Questionnaire (archetype-specific)</a:t>
            </a:r>
            <a:endParaRPr lang="en-US" sz="1200" dirty="0"/>
          </a:p>
          <a:p>
            <a:pPr marL="342900" indent="-342900">
              <a:lnSpc>
                <a:spcPct val="135000"/>
              </a:lnSpc>
              <a:spcAft>
                <a:spcPts val="600"/>
              </a:spcAft>
              <a:buSzPct val="100000"/>
              <a:buFont typeface="+mj-lt"/>
              <a:buAutoNum type="arabicPeriod" startAt="1"/>
            </a:pPr>
            <a:r>
              <a:rPr lang="en-US" sz="1200" dirty="0">
                <a:solidFill>
                  <a:srgbClr val="D6E8F5"/>
                </a:solidFill>
                <a:latin typeface="Calibri" pitchFamily="34" charset="0"/>
                <a:ea typeface="Calibri" pitchFamily="34" charset="-122"/>
                <a:cs typeface="Calibri" pitchFamily="34" charset="-120"/>
              </a:rPr>
              <a:t>Confirm attendees for Session 2</a:t>
            </a:r>
            <a:endParaRPr lang="en-US" sz="1200" dirty="0"/>
          </a:p>
          <a:p>
            <a:pPr marL="342900" indent="-342900">
              <a:lnSpc>
                <a:spcPct val="135000"/>
              </a:lnSpc>
              <a:spcAft>
                <a:spcPts val="600"/>
              </a:spcAft>
              <a:buSzPct val="100000"/>
              <a:buFont typeface="+mj-lt"/>
              <a:buAutoNum type="arabicPeriod" startAt="1"/>
            </a:pPr>
            <a:r>
              <a:rPr lang="en-US" sz="1200" dirty="0">
                <a:solidFill>
                  <a:srgbClr val="D6E8F5"/>
                </a:solidFill>
                <a:latin typeface="Calibri" pitchFamily="34" charset="0"/>
                <a:ea typeface="Calibri" pitchFamily="34" charset="-122"/>
                <a:cs typeface="Calibri" pitchFamily="34" charset="-120"/>
              </a:rPr>
              <a:t>Next session date: ___________________________</a:t>
            </a:r>
            <a:endParaRPr lang="en-US" sz="1200" dirty="0"/>
          </a:p>
          <a:p>
            <a:pPr marL="342900" indent="-342900">
              <a:lnSpc>
                <a:spcPct val="135000"/>
              </a:lnSpc>
              <a:spcAft>
                <a:spcPts val="600"/>
              </a:spcAft>
              <a:buSzPct val="100000"/>
              <a:buFont typeface="+mj-lt"/>
              <a:buAutoNum type="arabicPeriod" startAt="1"/>
            </a:pPr>
            <a:r>
              <a:rPr lang="en-US" sz="1200" dirty="0">
                <a:solidFill>
                  <a:srgbClr val="D6E8F5"/>
                </a:solidFill>
                <a:latin typeface="Calibri" pitchFamily="34" charset="0"/>
                <a:ea typeface="Calibri" pitchFamily="34" charset="-122"/>
                <a:cs typeface="Calibri" pitchFamily="34" charset="-120"/>
              </a:rPr>
              <a:t>Partner pre-work: _____________________________</a:t>
            </a:r>
            <a:endParaRPr lang="en-US" sz="1200" dirty="0"/>
          </a:p>
        </p:txBody>
      </p:sp>
      <p:sp>
        <p:nvSpPr>
          <p:cNvPr id="8" name="Shape 6"/>
          <p:cNvSpPr/>
          <p:nvPr/>
        </p:nvSpPr>
        <p:spPr>
          <a:xfrm>
            <a:off x="5760720" y="1051560"/>
            <a:ext cx="3017520" cy="3749040"/>
          </a:xfrm>
          <a:prstGeom prst="rect">
            <a:avLst/>
          </a:prstGeom>
          <a:solidFill>
            <a:srgbClr val="1B2A4A"/>
          </a:solidFill>
          <a:ln w="12700">
            <a:solidFill>
              <a:srgbClr val="1B2A4A"/>
            </a:solidFill>
            <a:prstDash val="solid"/>
          </a:ln>
          <a:effectLst>
            <a:outerShdw sx="100000" sy="100000" kx="0" ky="0" algn="bl" rotWithShape="0" blurRad="101600" dist="38100" dir="8100000">
              <a:srgbClr val="000000">
                <a:alpha val="12000"/>
              </a:srgbClr>
            </a:outerShdw>
          </a:effectLst>
        </p:spPr>
      </p:sp>
      <p:sp>
        <p:nvSpPr>
          <p:cNvPr id="9" name="Shape 7"/>
          <p:cNvSpPr/>
          <p:nvPr/>
        </p:nvSpPr>
        <p:spPr>
          <a:xfrm>
            <a:off x="5760720" y="1051560"/>
            <a:ext cx="3017520" cy="54864"/>
          </a:xfrm>
          <a:prstGeom prst="rect">
            <a:avLst/>
          </a:prstGeom>
          <a:solidFill>
            <a:srgbClr val="2196C9"/>
          </a:solidFill>
          <a:ln w="12700">
            <a:solidFill>
              <a:srgbClr val="2196C9"/>
            </a:solidFill>
            <a:prstDash val="solid"/>
          </a:ln>
        </p:spPr>
      </p:sp>
      <p:sp>
        <p:nvSpPr>
          <p:cNvPr id="10" name="Text 8"/>
          <p:cNvSpPr/>
          <p:nvPr/>
        </p:nvSpPr>
        <p:spPr>
          <a:xfrm>
            <a:off x="5943600" y="1188720"/>
            <a:ext cx="2651760" cy="228600"/>
          </a:xfrm>
          <a:prstGeom prst="rect">
            <a:avLst/>
          </a:prstGeom>
          <a:noFill/>
          <a:ln/>
        </p:spPr>
        <p:txBody>
          <a:bodyPr wrap="square" rtlCol="0" anchor="ctr"/>
          <a:lstStyle/>
          <a:p>
            <a:pPr indent="0" marL="0">
              <a:buNone/>
            </a:pPr>
            <a:r>
              <a:rPr lang="en-US" sz="800" b="1" spc="200" kern="0" dirty="0">
                <a:solidFill>
                  <a:srgbClr val="8CA0B5"/>
                </a:solidFill>
                <a:latin typeface="Calibri" pitchFamily="34" charset="0"/>
                <a:ea typeface="Calibri" pitchFamily="34" charset="-122"/>
                <a:cs typeface="Calibri" pitchFamily="34" charset="-120"/>
              </a:rPr>
              <a:t>ENGAGEMENT LEAD</a:t>
            </a:r>
            <a:endParaRPr lang="en-US" sz="800" dirty="0"/>
          </a:p>
        </p:txBody>
      </p:sp>
      <p:sp>
        <p:nvSpPr>
          <p:cNvPr id="11" name="Text 9"/>
          <p:cNvSpPr/>
          <p:nvPr/>
        </p:nvSpPr>
        <p:spPr>
          <a:xfrm>
            <a:off x="5943600" y="1463040"/>
            <a:ext cx="2651760" cy="457200"/>
          </a:xfrm>
          <a:prstGeom prst="rect">
            <a:avLst/>
          </a:prstGeom>
          <a:noFill/>
          <a:ln/>
        </p:spPr>
        <p:txBody>
          <a:bodyPr wrap="square"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Mike McPhail</a:t>
            </a:r>
            <a:endParaRPr lang="en-US" sz="2200" dirty="0"/>
          </a:p>
        </p:txBody>
      </p:sp>
      <p:sp>
        <p:nvSpPr>
          <p:cNvPr id="12" name="Text 10"/>
          <p:cNvSpPr/>
          <p:nvPr/>
        </p:nvSpPr>
        <p:spPr>
          <a:xfrm>
            <a:off x="5943600" y="1938528"/>
            <a:ext cx="2651760" cy="274320"/>
          </a:xfrm>
          <a:prstGeom prst="rect">
            <a:avLst/>
          </a:prstGeom>
          <a:noFill/>
          <a:ln/>
        </p:spPr>
        <p:txBody>
          <a:bodyPr wrap="square" rtlCol="0" anchor="ctr"/>
          <a:lstStyle/>
          <a:p>
            <a:pPr indent="0" marL="0">
              <a:buNone/>
            </a:pPr>
            <a:r>
              <a:rPr lang="en-US" sz="1200" dirty="0">
                <a:solidFill>
                  <a:srgbClr val="2196C9"/>
                </a:solidFill>
                <a:latin typeface="Calibri" pitchFamily="34" charset="0"/>
                <a:ea typeface="Calibri" pitchFamily="34" charset="-122"/>
                <a:cs typeface="Calibri" pitchFamily="34" charset="-120"/>
              </a:rPr>
              <a:t>McPhail Security</a:t>
            </a:r>
            <a:endParaRPr lang="en-US" sz="1200" dirty="0"/>
          </a:p>
        </p:txBody>
      </p:sp>
      <p:sp>
        <p:nvSpPr>
          <p:cNvPr id="13" name="Shape 11"/>
          <p:cNvSpPr/>
          <p:nvPr/>
        </p:nvSpPr>
        <p:spPr>
          <a:xfrm>
            <a:off x="5943600" y="2304288"/>
            <a:ext cx="2560320" cy="27432"/>
          </a:xfrm>
          <a:prstGeom prst="rect">
            <a:avLst/>
          </a:prstGeom>
          <a:solidFill>
            <a:srgbClr val="1A6B9A"/>
          </a:solidFill>
          <a:ln w="12700">
            <a:solidFill>
              <a:srgbClr val="1A6B9A"/>
            </a:solidFill>
            <a:prstDash val="solid"/>
          </a:ln>
        </p:spPr>
      </p:sp>
      <p:sp>
        <p:nvSpPr>
          <p:cNvPr id="14" name="Text 12"/>
          <p:cNvSpPr/>
          <p:nvPr/>
        </p:nvSpPr>
        <p:spPr>
          <a:xfrm>
            <a:off x="5943600" y="2450592"/>
            <a:ext cx="731520" cy="347472"/>
          </a:xfrm>
          <a:prstGeom prst="rect">
            <a:avLst/>
          </a:prstGeom>
          <a:noFill/>
          <a:ln/>
        </p:spPr>
        <p:txBody>
          <a:bodyPr wrap="square" rtlCol="0" anchor="ctr"/>
          <a:lstStyle/>
          <a:p>
            <a:pPr indent="0" marL="0">
              <a:buNone/>
            </a:pPr>
            <a:r>
              <a:rPr lang="en-US" sz="900" b="1" spc="100" kern="0" dirty="0">
                <a:solidFill>
                  <a:srgbClr val="8CA0B5"/>
                </a:solidFill>
                <a:latin typeface="Calibri" pitchFamily="34" charset="0"/>
                <a:ea typeface="Calibri" pitchFamily="34" charset="-122"/>
                <a:cs typeface="Calibri" pitchFamily="34" charset="-120"/>
              </a:rPr>
              <a:t>WEB:</a:t>
            </a:r>
            <a:endParaRPr lang="en-US" sz="900" dirty="0"/>
          </a:p>
        </p:txBody>
      </p:sp>
      <p:sp>
        <p:nvSpPr>
          <p:cNvPr id="15" name="Text 13"/>
          <p:cNvSpPr/>
          <p:nvPr/>
        </p:nvSpPr>
        <p:spPr>
          <a:xfrm>
            <a:off x="6675120" y="2450592"/>
            <a:ext cx="1920240" cy="347472"/>
          </a:xfrm>
          <a:prstGeom prst="rect">
            <a:avLst/>
          </a:prstGeom>
          <a:noFill/>
          <a:ln/>
        </p:spPr>
        <p:txBody>
          <a:bodyPr wrap="square" rtlCol="0" anchor="ctr"/>
          <a:lstStyle/>
          <a:p>
            <a:pPr indent="0" marL="0">
              <a:buNone/>
            </a:pPr>
            <a:r>
              <a:rPr lang="en-US" sz="1100" dirty="0">
                <a:solidFill>
                  <a:srgbClr val="D6E8F5"/>
                </a:solidFill>
                <a:latin typeface="Calibri" pitchFamily="34" charset="0"/>
                <a:ea typeface="Calibri" pitchFamily="34" charset="-122"/>
                <a:cs typeface="Calibri" pitchFamily="34" charset="-120"/>
              </a:rPr>
              <a:t>mcphail.pro</a:t>
            </a:r>
            <a:endParaRPr lang="en-US" sz="1100" dirty="0"/>
          </a:p>
        </p:txBody>
      </p:sp>
      <p:sp>
        <p:nvSpPr>
          <p:cNvPr id="16" name="Text 14"/>
          <p:cNvSpPr/>
          <p:nvPr/>
        </p:nvSpPr>
        <p:spPr>
          <a:xfrm>
            <a:off x="5943600" y="2953512"/>
            <a:ext cx="731520" cy="347472"/>
          </a:xfrm>
          <a:prstGeom prst="rect">
            <a:avLst/>
          </a:prstGeom>
          <a:noFill/>
          <a:ln/>
        </p:spPr>
        <p:txBody>
          <a:bodyPr wrap="square" rtlCol="0" anchor="ctr"/>
          <a:lstStyle/>
          <a:p>
            <a:pPr indent="0" marL="0">
              <a:buNone/>
            </a:pPr>
            <a:r>
              <a:rPr lang="en-US" sz="900" b="1" spc="100" kern="0" dirty="0">
                <a:solidFill>
                  <a:srgbClr val="8CA0B5"/>
                </a:solidFill>
                <a:latin typeface="Calibri" pitchFamily="34" charset="0"/>
                <a:ea typeface="Calibri" pitchFamily="34" charset="-122"/>
                <a:cs typeface="Calibri" pitchFamily="34" charset="-120"/>
              </a:rPr>
              <a:t>EMAIL:</a:t>
            </a:r>
            <a:endParaRPr lang="en-US" sz="900" dirty="0"/>
          </a:p>
        </p:txBody>
      </p:sp>
      <p:sp>
        <p:nvSpPr>
          <p:cNvPr id="17" name="Text 15"/>
          <p:cNvSpPr/>
          <p:nvPr/>
        </p:nvSpPr>
        <p:spPr>
          <a:xfrm>
            <a:off x="6675120" y="2953512"/>
            <a:ext cx="1920240" cy="347472"/>
          </a:xfrm>
          <a:prstGeom prst="rect">
            <a:avLst/>
          </a:prstGeom>
          <a:noFill/>
          <a:ln/>
        </p:spPr>
        <p:txBody>
          <a:bodyPr wrap="square" rtlCol="0" anchor="ctr"/>
          <a:lstStyle/>
          <a:p>
            <a:pPr indent="0" marL="0">
              <a:buNone/>
            </a:pPr>
            <a:r>
              <a:rPr lang="en-US" sz="1100" dirty="0">
                <a:solidFill>
                  <a:srgbClr val="D6E8F5"/>
                </a:solidFill>
                <a:latin typeface="Calibri" pitchFamily="34" charset="0"/>
                <a:ea typeface="Calibri" pitchFamily="34" charset="-122"/>
                <a:cs typeface="Calibri" pitchFamily="34" charset="-120"/>
              </a:rPr>
              <a:t>________________________________</a:t>
            </a:r>
            <a:endParaRPr lang="en-US" sz="1100" dirty="0"/>
          </a:p>
        </p:txBody>
      </p:sp>
      <p:sp>
        <p:nvSpPr>
          <p:cNvPr id="18" name="Text 16"/>
          <p:cNvSpPr/>
          <p:nvPr/>
        </p:nvSpPr>
        <p:spPr>
          <a:xfrm>
            <a:off x="5943600" y="3456432"/>
            <a:ext cx="731520" cy="347472"/>
          </a:xfrm>
          <a:prstGeom prst="rect">
            <a:avLst/>
          </a:prstGeom>
          <a:noFill/>
          <a:ln/>
        </p:spPr>
        <p:txBody>
          <a:bodyPr wrap="square" rtlCol="0" anchor="ctr"/>
          <a:lstStyle/>
          <a:p>
            <a:pPr indent="0" marL="0">
              <a:buNone/>
            </a:pPr>
            <a:r>
              <a:rPr lang="en-US" sz="900" b="1" spc="100" kern="0" dirty="0">
                <a:solidFill>
                  <a:srgbClr val="8CA0B5"/>
                </a:solidFill>
                <a:latin typeface="Calibri" pitchFamily="34" charset="0"/>
                <a:ea typeface="Calibri" pitchFamily="34" charset="-122"/>
                <a:cs typeface="Calibri" pitchFamily="34" charset="-120"/>
              </a:rPr>
              <a:t>DATE:</a:t>
            </a:r>
            <a:endParaRPr lang="en-US" sz="900" dirty="0"/>
          </a:p>
        </p:txBody>
      </p:sp>
      <p:sp>
        <p:nvSpPr>
          <p:cNvPr id="19" name="Text 17"/>
          <p:cNvSpPr/>
          <p:nvPr/>
        </p:nvSpPr>
        <p:spPr>
          <a:xfrm>
            <a:off x="6675120" y="3456432"/>
            <a:ext cx="1920240" cy="347472"/>
          </a:xfrm>
          <a:prstGeom prst="rect">
            <a:avLst/>
          </a:prstGeom>
          <a:noFill/>
          <a:ln/>
        </p:spPr>
        <p:txBody>
          <a:bodyPr wrap="square" rtlCol="0" anchor="ctr"/>
          <a:lstStyle/>
          <a:p>
            <a:pPr indent="0" marL="0">
              <a:buNone/>
            </a:pPr>
            <a:r>
              <a:rPr lang="en-US" sz="1100" dirty="0">
                <a:solidFill>
                  <a:srgbClr val="D6E8F5"/>
                </a:solidFill>
                <a:latin typeface="Calibri" pitchFamily="34" charset="0"/>
                <a:ea typeface="Calibri" pitchFamily="34" charset="-122"/>
                <a:cs typeface="Calibri" pitchFamily="34" charset="-120"/>
              </a:rPr>
              <a:t>________________________________</a:t>
            </a:r>
            <a:endParaRPr lang="en-US" sz="1100" dirty="0"/>
          </a:p>
        </p:txBody>
      </p:sp>
      <p:sp>
        <p:nvSpPr>
          <p:cNvPr id="20" name="Text 18"/>
          <p:cNvSpPr/>
          <p:nvPr/>
        </p:nvSpPr>
        <p:spPr>
          <a:xfrm>
            <a:off x="548640" y="4389120"/>
            <a:ext cx="5029200" cy="411480"/>
          </a:xfrm>
          <a:prstGeom prst="rect">
            <a:avLst/>
          </a:prstGeom>
          <a:noFill/>
          <a:ln/>
        </p:spPr>
        <p:txBody>
          <a:bodyPr wrap="square" rtlCol="0" anchor="ctr"/>
          <a:lstStyle/>
          <a:p>
            <a:pPr indent="0" marL="0">
              <a:buNone/>
            </a:pPr>
            <a:r>
              <a:rPr lang="en-US" sz="1100" i="1" dirty="0">
                <a:solidFill>
                  <a:srgbClr val="8CA0B5"/>
                </a:solidFill>
                <a:latin typeface="Calibri" pitchFamily="34" charset="0"/>
                <a:ea typeface="Calibri" pitchFamily="34" charset="-122"/>
                <a:cs typeface="Calibri" pitchFamily="34" charset="-120"/>
              </a:rPr>
              <a:t>Build it for the partner. Then make the vendor earn their place in it.</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91440"/>
            <a:ext cx="8229600" cy="201168"/>
          </a:xfrm>
          <a:prstGeom prst="rect">
            <a:avLst/>
          </a:prstGeom>
          <a:noFill/>
          <a:ln/>
        </p:spPr>
        <p:txBody>
          <a:bodyPr wrap="square" rtlCol="0" anchor="ctr"/>
          <a:lstStyle/>
          <a:p>
            <a:pPr indent="0" marL="0">
              <a:buNone/>
            </a:pPr>
            <a:r>
              <a:rPr lang="en-US" sz="800" spc="200" kern="0" dirty="0">
                <a:solidFill>
                  <a:srgbClr val="8CA0B5"/>
                </a:solidFill>
                <a:latin typeface="Calibri" pitchFamily="34" charset="0"/>
                <a:ea typeface="Calibri" pitchFamily="34" charset="-122"/>
                <a:cs typeface="Calibri" pitchFamily="34" charset="-120"/>
              </a:rPr>
              <a:t>ARCHETYPE VARIANT  |  Slide 07 Replacement</a:t>
            </a:r>
            <a:endParaRPr lang="en-US" sz="800" dirty="0"/>
          </a:p>
        </p:txBody>
      </p:sp>
      <p:sp>
        <p:nvSpPr>
          <p:cNvPr id="4" name="Text 2"/>
          <p:cNvSpPr/>
          <p:nvPr/>
        </p:nvSpPr>
        <p:spPr>
          <a:xfrm>
            <a:off x="320040" y="274320"/>
            <a:ext cx="6858000" cy="50292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Archetype 1: Classic Enterprise Cyber</a:t>
            </a:r>
            <a:endParaRPr lang="en-US" sz="2000" dirty="0"/>
          </a:p>
        </p:txBody>
      </p:sp>
      <p:sp>
        <p:nvSpPr>
          <p:cNvPr id="5" name="Text 3"/>
          <p:cNvSpPr/>
          <p:nvPr/>
        </p:nvSpPr>
        <p:spPr>
          <a:xfrm>
            <a:off x="320040" y="566928"/>
            <a:ext cx="4572000" cy="256032"/>
          </a:xfrm>
          <a:prstGeom prst="rect">
            <a:avLst/>
          </a:prstGeom>
          <a:noFill/>
          <a:ln/>
        </p:spPr>
        <p:txBody>
          <a:bodyPr wrap="square" rtlCol="0" anchor="ctr"/>
          <a:lstStyle/>
          <a:p>
            <a:pPr indent="0" marL="0">
              <a:buNone/>
            </a:pPr>
            <a:r>
              <a:rPr lang="en-US" sz="1100" i="1" dirty="0">
                <a:solidFill>
                  <a:srgbClr val="2196C9"/>
                </a:solidFill>
                <a:latin typeface="Calibri" pitchFamily="34" charset="0"/>
                <a:ea typeface="Calibri" pitchFamily="34" charset="-122"/>
                <a:cs typeface="Calibri" pitchFamily="34" charset="-120"/>
              </a:rPr>
              <a:t>e.g. Mimic</a:t>
            </a:r>
            <a:endParaRPr lang="en-US" sz="1100" dirty="0"/>
          </a:p>
        </p:txBody>
      </p:sp>
      <p:sp>
        <p:nvSpPr>
          <p:cNvPr id="6" name="Text 4"/>
          <p:cNvSpPr/>
          <p:nvPr/>
        </p:nvSpPr>
        <p:spPr>
          <a:xfrm>
            <a:off x="6583680" y="292608"/>
            <a:ext cx="2286000" cy="502920"/>
          </a:xfrm>
          <a:prstGeom prst="rect">
            <a:avLst/>
          </a:prstGeom>
          <a:noFill/>
          <a:ln/>
        </p:spPr>
        <p:txBody>
          <a:bodyPr wrap="square" rtlCol="0" anchor="ctr"/>
          <a:lstStyle/>
          <a:p>
            <a:pPr algn="r" indent="0" marL="0">
              <a:buNone/>
            </a:pPr>
            <a:r>
              <a:rPr lang="en-US" sz="1100" dirty="0">
                <a:solidFill>
                  <a:srgbClr val="8CA0B5"/>
                </a:solidFill>
                <a:latin typeface="Calibri" pitchFamily="34" charset="0"/>
                <a:ea typeface="Calibri" pitchFamily="34" charset="-122"/>
                <a:cs typeface="Calibri" pitchFamily="34" charset="-120"/>
              </a:rPr>
              <a:t>Typical duration: 6–8 weeks</a:t>
            </a:r>
            <a:endParaRPr lang="en-US" sz="1100" dirty="0"/>
          </a:p>
        </p:txBody>
      </p:sp>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320040" y="1005840"/>
          <a:ext cx="8503920" cy="914400"/>
        </p:xfrm>
        <a:graphic>
          <a:graphicData uri="http://schemas.openxmlformats.org/drawingml/2006/table">
            <a:tbl>
              <a:tblPr/>
              <a:tblGrid>
                <a:gridCol w="914400"/>
                <a:gridCol w="2834640"/>
                <a:gridCol w="2423160"/>
                <a:gridCol w="2331720"/>
              </a:tblGrid>
              <a:tr h="749808">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Session</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Focus</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Who's in the Room</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Output</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Kickoff</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Scope alignment, partner discovery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vendor contact,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Completed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2</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Market translation: how does the vendor story land in this partner's client conversations?</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Session summary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3</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Methodology build: facilitation guides and client-facing materials</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 vendor on request</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Draft methodology package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4</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Dry run: partner leads simulated client session with MM coaching</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Refined methodology, partner delivery-ready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bl>
          </a:graphicData>
        </a:graphic>
      </p:graphicFrame>
      <p:sp>
        <p:nvSpPr>
          <p:cNvPr id="8" name="Shape 5"/>
          <p:cNvSpPr/>
          <p:nvPr/>
        </p:nvSpPr>
        <p:spPr>
          <a:xfrm>
            <a:off x="0" y="4956048"/>
            <a:ext cx="9144000" cy="187452"/>
          </a:xfrm>
          <a:prstGeom prst="rect">
            <a:avLst/>
          </a:prstGeom>
          <a:solidFill>
            <a:srgbClr val="1B2A4A"/>
          </a:solidFill>
          <a:ln w="12700">
            <a:solidFill>
              <a:srgbClr val="1B2A4A"/>
            </a:solidFill>
            <a:prstDash val="solid"/>
          </a:ln>
        </p:spPr>
      </p:sp>
      <p:sp>
        <p:nvSpPr>
          <p:cNvPr id="9" name="Text 6"/>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10" name="Text 7"/>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A1</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91440"/>
            <a:ext cx="8229600" cy="201168"/>
          </a:xfrm>
          <a:prstGeom prst="rect">
            <a:avLst/>
          </a:prstGeom>
          <a:noFill/>
          <a:ln/>
        </p:spPr>
        <p:txBody>
          <a:bodyPr wrap="square" rtlCol="0" anchor="ctr"/>
          <a:lstStyle/>
          <a:p>
            <a:pPr indent="0" marL="0">
              <a:buNone/>
            </a:pPr>
            <a:r>
              <a:rPr lang="en-US" sz="800" spc="200" kern="0" dirty="0">
                <a:solidFill>
                  <a:srgbClr val="8CA0B5"/>
                </a:solidFill>
                <a:latin typeface="Calibri" pitchFamily="34" charset="0"/>
                <a:ea typeface="Calibri" pitchFamily="34" charset="-122"/>
                <a:cs typeface="Calibri" pitchFamily="34" charset="-120"/>
              </a:rPr>
              <a:t>ARCHETYPE VARIANT  |  Slide 07 Replacement</a:t>
            </a:r>
            <a:endParaRPr lang="en-US" sz="800" dirty="0"/>
          </a:p>
        </p:txBody>
      </p:sp>
      <p:sp>
        <p:nvSpPr>
          <p:cNvPr id="4" name="Text 2"/>
          <p:cNvSpPr/>
          <p:nvPr/>
        </p:nvSpPr>
        <p:spPr>
          <a:xfrm>
            <a:off x="320040" y="274320"/>
            <a:ext cx="6858000" cy="50292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Archetype 2: Industrial / OT / IIoT</a:t>
            </a:r>
            <a:endParaRPr lang="en-US" sz="2000" dirty="0"/>
          </a:p>
        </p:txBody>
      </p:sp>
      <p:sp>
        <p:nvSpPr>
          <p:cNvPr id="5" name="Text 3"/>
          <p:cNvSpPr/>
          <p:nvPr/>
        </p:nvSpPr>
        <p:spPr>
          <a:xfrm>
            <a:off x="320040" y="566928"/>
            <a:ext cx="4572000" cy="256032"/>
          </a:xfrm>
          <a:prstGeom prst="rect">
            <a:avLst/>
          </a:prstGeom>
          <a:noFill/>
          <a:ln/>
        </p:spPr>
        <p:txBody>
          <a:bodyPr wrap="square" rtlCol="0" anchor="ctr"/>
          <a:lstStyle/>
          <a:p>
            <a:pPr indent="0" marL="0">
              <a:buNone/>
            </a:pPr>
            <a:r>
              <a:rPr lang="en-US" sz="1100" i="1" dirty="0">
                <a:solidFill>
                  <a:srgbClr val="2196C9"/>
                </a:solidFill>
                <a:latin typeface="Calibri" pitchFamily="34" charset="0"/>
                <a:ea typeface="Calibri" pitchFamily="34" charset="-122"/>
                <a:cs typeface="Calibri" pitchFamily="34" charset="-120"/>
              </a:rPr>
              <a:t>e.g. WI-SUN, Toyota Tsusho context</a:t>
            </a:r>
            <a:endParaRPr lang="en-US" sz="1100" dirty="0"/>
          </a:p>
        </p:txBody>
      </p:sp>
      <p:sp>
        <p:nvSpPr>
          <p:cNvPr id="6" name="Text 4"/>
          <p:cNvSpPr/>
          <p:nvPr/>
        </p:nvSpPr>
        <p:spPr>
          <a:xfrm>
            <a:off x="6583680" y="292608"/>
            <a:ext cx="2286000" cy="502920"/>
          </a:xfrm>
          <a:prstGeom prst="rect">
            <a:avLst/>
          </a:prstGeom>
          <a:noFill/>
          <a:ln/>
        </p:spPr>
        <p:txBody>
          <a:bodyPr wrap="square" rtlCol="0" anchor="ctr"/>
          <a:lstStyle/>
          <a:p>
            <a:pPr algn="r" indent="0" marL="0">
              <a:buNone/>
            </a:pPr>
            <a:r>
              <a:rPr lang="en-US" sz="1100" dirty="0">
                <a:solidFill>
                  <a:srgbClr val="8CA0B5"/>
                </a:solidFill>
                <a:latin typeface="Calibri" pitchFamily="34" charset="0"/>
                <a:ea typeface="Calibri" pitchFamily="34" charset="-122"/>
                <a:cs typeface="Calibri" pitchFamily="34" charset="-120"/>
              </a:rPr>
              <a:t>Typical duration: 8–10 weeks</a:t>
            </a:r>
            <a:endParaRPr lang="en-US" sz="11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320040" y="1005840"/>
          <a:ext cx="8503920" cy="914400"/>
        </p:xfrm>
        <a:graphic>
          <a:graphicData uri="http://schemas.openxmlformats.org/drawingml/2006/table">
            <a:tbl>
              <a:tblPr/>
              <a:tblGrid>
                <a:gridCol w="914400"/>
                <a:gridCol w="2834640"/>
                <a:gridCol w="2423160"/>
                <a:gridCol w="2331720"/>
              </a:tblGrid>
              <a:tr h="621792">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Session</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Focus</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Who's in the Room</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Output</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Kickoff</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Scope alignment, partner discovery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vendor contact,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Completed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2</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OT environment mapping: where IT/OT boundaries sit in the partner's client landscape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OT contact,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Environment map</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3</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Buyer mapping: decision-maker chain across IT, OT engineering, and procurement</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Buyer map and champion strategy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4</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Methodology build: OT-credible language and reference architecture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 vendor</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Draft methodology package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5</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Dry run with OT-specific client scenario</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Refined methodology, partner delivery-ready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bl>
          </a:graphicData>
        </a:graphic>
      </p:graphicFrame>
      <p:sp>
        <p:nvSpPr>
          <p:cNvPr id="8" name="Shape 5"/>
          <p:cNvSpPr/>
          <p:nvPr/>
        </p:nvSpPr>
        <p:spPr>
          <a:xfrm>
            <a:off x="0" y="4956048"/>
            <a:ext cx="9144000" cy="187452"/>
          </a:xfrm>
          <a:prstGeom prst="rect">
            <a:avLst/>
          </a:prstGeom>
          <a:solidFill>
            <a:srgbClr val="1B2A4A"/>
          </a:solidFill>
          <a:ln w="12700">
            <a:solidFill>
              <a:srgbClr val="1B2A4A"/>
            </a:solidFill>
            <a:prstDash val="solid"/>
          </a:ln>
        </p:spPr>
      </p:sp>
      <p:sp>
        <p:nvSpPr>
          <p:cNvPr id="9" name="Text 6"/>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10" name="Text 7"/>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A2</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91440"/>
            <a:ext cx="8229600" cy="201168"/>
          </a:xfrm>
          <a:prstGeom prst="rect">
            <a:avLst/>
          </a:prstGeom>
          <a:noFill/>
          <a:ln/>
        </p:spPr>
        <p:txBody>
          <a:bodyPr wrap="square" rtlCol="0" anchor="ctr"/>
          <a:lstStyle/>
          <a:p>
            <a:pPr indent="0" marL="0">
              <a:buNone/>
            </a:pPr>
            <a:r>
              <a:rPr lang="en-US" sz="800" spc="200" kern="0" dirty="0">
                <a:solidFill>
                  <a:srgbClr val="8CA0B5"/>
                </a:solidFill>
                <a:latin typeface="Calibri" pitchFamily="34" charset="0"/>
                <a:ea typeface="Calibri" pitchFamily="34" charset="-122"/>
                <a:cs typeface="Calibri" pitchFamily="34" charset="-120"/>
              </a:rPr>
              <a:t>ARCHETYPE VARIANT  |  Slide 07 Replacement</a:t>
            </a:r>
            <a:endParaRPr lang="en-US" sz="800" dirty="0"/>
          </a:p>
        </p:txBody>
      </p:sp>
      <p:sp>
        <p:nvSpPr>
          <p:cNvPr id="4" name="Text 2"/>
          <p:cNvSpPr/>
          <p:nvPr/>
        </p:nvSpPr>
        <p:spPr>
          <a:xfrm>
            <a:off x="320040" y="274320"/>
            <a:ext cx="6858000" cy="50292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Archetype 3: Emerging / Sensitive AI</a:t>
            </a:r>
            <a:endParaRPr lang="en-US" sz="2000" dirty="0"/>
          </a:p>
        </p:txBody>
      </p:sp>
      <p:sp>
        <p:nvSpPr>
          <p:cNvPr id="5" name="Text 3"/>
          <p:cNvSpPr/>
          <p:nvPr/>
        </p:nvSpPr>
        <p:spPr>
          <a:xfrm>
            <a:off x="320040" y="566928"/>
            <a:ext cx="4572000" cy="256032"/>
          </a:xfrm>
          <a:prstGeom prst="rect">
            <a:avLst/>
          </a:prstGeom>
          <a:noFill/>
          <a:ln/>
        </p:spPr>
        <p:txBody>
          <a:bodyPr wrap="square" rtlCol="0" anchor="ctr"/>
          <a:lstStyle/>
          <a:p>
            <a:pPr indent="0" marL="0">
              <a:buNone/>
            </a:pPr>
            <a:r>
              <a:rPr lang="en-US" sz="1100" i="1" dirty="0">
                <a:solidFill>
                  <a:srgbClr val="2196C9"/>
                </a:solidFill>
                <a:latin typeface="Calibri" pitchFamily="34" charset="0"/>
                <a:ea typeface="Calibri" pitchFamily="34" charset="-122"/>
                <a:cs typeface="Calibri" pitchFamily="34" charset="-120"/>
              </a:rPr>
              <a:t>e.g. WitnessAI</a:t>
            </a:r>
            <a:endParaRPr lang="en-US" sz="1100" dirty="0"/>
          </a:p>
        </p:txBody>
      </p:sp>
      <p:sp>
        <p:nvSpPr>
          <p:cNvPr id="6" name="Text 4"/>
          <p:cNvSpPr/>
          <p:nvPr/>
        </p:nvSpPr>
        <p:spPr>
          <a:xfrm>
            <a:off x="6583680" y="292608"/>
            <a:ext cx="2286000" cy="502920"/>
          </a:xfrm>
          <a:prstGeom prst="rect">
            <a:avLst/>
          </a:prstGeom>
          <a:noFill/>
          <a:ln/>
        </p:spPr>
        <p:txBody>
          <a:bodyPr wrap="square" rtlCol="0" anchor="ctr"/>
          <a:lstStyle/>
          <a:p>
            <a:pPr algn="r" indent="0" marL="0">
              <a:buNone/>
            </a:pPr>
            <a:r>
              <a:rPr lang="en-US" sz="1100" dirty="0">
                <a:solidFill>
                  <a:srgbClr val="8CA0B5"/>
                </a:solidFill>
                <a:latin typeface="Calibri" pitchFamily="34" charset="0"/>
                <a:ea typeface="Calibri" pitchFamily="34" charset="-122"/>
                <a:cs typeface="Calibri" pitchFamily="34" charset="-120"/>
              </a:rPr>
              <a:t>Typical duration: 8–10 weeks</a:t>
            </a:r>
            <a:endParaRPr lang="en-US" sz="1100" dirty="0"/>
          </a:p>
        </p:txBody>
      </p:sp>
      <p:graphicFrame>
        <p:nvGraphicFramePr>
          <p:cNvPr id="14" name="Table 0"/>
          <p:cNvGraphicFramePr>
            <a:graphicFrameLocks noGrp="1"/>
          </p:cNvGraphicFramePr>
          <p:nvPr>
            <p:extLst>
              <p:ext uri="{D42A27DB-BD31-4B8C-83A1-F6EECF244321}">
                <p14:modId xmlns:p14="http://schemas.microsoft.com/office/powerpoint/2010/main" val="1579011935"/>
              </p:ext>
            </p:extLst>
          </p:nvPr>
        </p:nvGraphicFramePr>
        <p:xfrm>
          <a:off x="320040" y="1005840"/>
          <a:ext cx="8503920" cy="914400"/>
        </p:xfrm>
        <a:graphic>
          <a:graphicData uri="http://schemas.openxmlformats.org/drawingml/2006/table">
            <a:tbl>
              <a:tblPr/>
              <a:tblGrid>
                <a:gridCol w="914400"/>
                <a:gridCol w="2834640"/>
                <a:gridCol w="2423160"/>
                <a:gridCol w="2331720"/>
              </a:tblGrid>
              <a:tr h="621792">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Session</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Focus</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Who's in the Room</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Output</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Kickoff</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Scope alignment, partner discovery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vendor contact,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Completed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2</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Regulatory and sensitivity mapping: compliance and cultural constraints in play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legal/risk contact,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Constraint and sensitivity map</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3</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Narrative development: building an AI story that is safe to tell in this market</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 vendor</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Draft narrative and positioning</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4</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Methodology build: materials with data residency and governance language embedded</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Draft methodology package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5</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Stakeholder readiness review: who needs preparation before partner goes to clients</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 vendor</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Refined methodology, partner delivery-ready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bl>
          </a:graphicData>
        </a:graphic>
      </p:graphicFrame>
      <p:sp>
        <p:nvSpPr>
          <p:cNvPr id="8" name="Shape 5"/>
          <p:cNvSpPr/>
          <p:nvPr/>
        </p:nvSpPr>
        <p:spPr>
          <a:xfrm>
            <a:off x="0" y="4956048"/>
            <a:ext cx="9144000" cy="187452"/>
          </a:xfrm>
          <a:prstGeom prst="rect">
            <a:avLst/>
          </a:prstGeom>
          <a:solidFill>
            <a:srgbClr val="1B2A4A"/>
          </a:solidFill>
          <a:ln w="12700">
            <a:solidFill>
              <a:srgbClr val="1B2A4A"/>
            </a:solidFill>
            <a:prstDash val="solid"/>
          </a:ln>
        </p:spPr>
      </p:sp>
      <p:sp>
        <p:nvSpPr>
          <p:cNvPr id="9" name="Text 6"/>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10" name="Text 7"/>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A3</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91440"/>
            <a:ext cx="8229600" cy="201168"/>
          </a:xfrm>
          <a:prstGeom prst="rect">
            <a:avLst/>
          </a:prstGeom>
          <a:noFill/>
          <a:ln/>
        </p:spPr>
        <p:txBody>
          <a:bodyPr wrap="square" rtlCol="0" anchor="ctr"/>
          <a:lstStyle/>
          <a:p>
            <a:pPr indent="0" marL="0">
              <a:buNone/>
            </a:pPr>
            <a:r>
              <a:rPr lang="en-US" sz="800" spc="200" kern="0" dirty="0">
                <a:solidFill>
                  <a:srgbClr val="8CA0B5"/>
                </a:solidFill>
                <a:latin typeface="Calibri" pitchFamily="34" charset="0"/>
                <a:ea typeface="Calibri" pitchFamily="34" charset="-122"/>
                <a:cs typeface="Calibri" pitchFamily="34" charset="-120"/>
              </a:rPr>
              <a:t>ARCHETYPE VARIANT  |  Slide 07 Replacement</a:t>
            </a:r>
            <a:endParaRPr lang="en-US" sz="800" dirty="0"/>
          </a:p>
        </p:txBody>
      </p:sp>
      <p:sp>
        <p:nvSpPr>
          <p:cNvPr id="4" name="Text 2"/>
          <p:cNvSpPr/>
          <p:nvPr/>
        </p:nvSpPr>
        <p:spPr>
          <a:xfrm>
            <a:off x="320040" y="274320"/>
            <a:ext cx="6858000" cy="50292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Archetype 4: PKI / PQC / Crypto Lifecycle</a:t>
            </a:r>
            <a:endParaRPr lang="en-US" sz="2000" dirty="0"/>
          </a:p>
        </p:txBody>
      </p:sp>
      <p:sp>
        <p:nvSpPr>
          <p:cNvPr id="5" name="Text 3"/>
          <p:cNvSpPr/>
          <p:nvPr/>
        </p:nvSpPr>
        <p:spPr>
          <a:xfrm>
            <a:off x="320040" y="566928"/>
            <a:ext cx="4572000" cy="256032"/>
          </a:xfrm>
          <a:prstGeom prst="rect">
            <a:avLst/>
          </a:prstGeom>
          <a:noFill/>
          <a:ln/>
        </p:spPr>
        <p:txBody>
          <a:bodyPr wrap="square" rtlCol="0" anchor="ctr"/>
          <a:lstStyle/>
          <a:p>
            <a:pPr indent="0" marL="0">
              <a:buNone/>
            </a:pPr>
            <a:r>
              <a:rPr lang="en-US" sz="1100" i="1" dirty="0">
                <a:solidFill>
                  <a:srgbClr val="2196C9"/>
                </a:solidFill>
                <a:latin typeface="Calibri" pitchFamily="34" charset="0"/>
                <a:ea typeface="Calibri" pitchFamily="34" charset="-122"/>
                <a:cs typeface="Calibri" pitchFamily="34" charset="-120"/>
              </a:rPr>
              <a:t>e.g. Keyfactor, OmniTrust</a:t>
            </a:r>
            <a:endParaRPr lang="en-US" sz="1100" dirty="0"/>
          </a:p>
        </p:txBody>
      </p:sp>
      <p:sp>
        <p:nvSpPr>
          <p:cNvPr id="6" name="Text 4"/>
          <p:cNvSpPr/>
          <p:nvPr/>
        </p:nvSpPr>
        <p:spPr>
          <a:xfrm>
            <a:off x="6583680" y="292608"/>
            <a:ext cx="2286000" cy="502920"/>
          </a:xfrm>
          <a:prstGeom prst="rect">
            <a:avLst/>
          </a:prstGeom>
          <a:noFill/>
          <a:ln/>
        </p:spPr>
        <p:txBody>
          <a:bodyPr wrap="square" rtlCol="0" anchor="ctr"/>
          <a:lstStyle/>
          <a:p>
            <a:pPr algn="r" indent="0" marL="0">
              <a:buNone/>
            </a:pPr>
            <a:r>
              <a:rPr lang="en-US" sz="1100" dirty="0">
                <a:solidFill>
                  <a:srgbClr val="8CA0B5"/>
                </a:solidFill>
                <a:latin typeface="Calibri" pitchFamily="34" charset="0"/>
                <a:ea typeface="Calibri" pitchFamily="34" charset="-122"/>
                <a:cs typeface="Calibri" pitchFamily="34" charset="-120"/>
              </a:rPr>
              <a:t>Typical duration: 6–8 weeks</a:t>
            </a:r>
            <a:endParaRPr lang="en-US" sz="1100" dirty="0"/>
          </a:p>
        </p:txBody>
      </p:sp>
      <p:graphicFrame>
        <p:nvGraphicFramePr>
          <p:cNvPr id="15" name="Table 0"/>
          <p:cNvGraphicFramePr>
            <a:graphicFrameLocks noGrp="1"/>
          </p:cNvGraphicFramePr>
          <p:nvPr>
            <p:extLst>
              <p:ext uri="{D42A27DB-BD31-4B8C-83A1-F6EECF244321}">
                <p14:modId xmlns:p14="http://schemas.microsoft.com/office/powerpoint/2010/main" val="1579011935"/>
              </p:ext>
            </p:extLst>
          </p:nvPr>
        </p:nvGraphicFramePr>
        <p:xfrm>
          <a:off x="320040" y="1005840"/>
          <a:ext cx="8503920" cy="914400"/>
        </p:xfrm>
        <a:graphic>
          <a:graphicData uri="http://schemas.openxmlformats.org/drawingml/2006/table">
            <a:tbl>
              <a:tblPr/>
              <a:tblGrid>
                <a:gridCol w="914400"/>
                <a:gridCol w="2834640"/>
                <a:gridCol w="2423160"/>
                <a:gridCol w="2331720"/>
              </a:tblGrid>
              <a:tr h="749808">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Session</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Focus</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Who's in the Room</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Output</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Kickoff</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Scope alignment, partner discovery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vendor contact,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Completed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2</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Crypto literacy assessment: where partner and clients sit on PQC awareness</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Literacy and readiness map</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3</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Discovery methodology build: how partner leads a certificate and crypto inventory conversation</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 vendor</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Discovery session guide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4</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Roadmap and narrative build: the quantum risk story for non-technical executives</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Refined methodology, partner delivery-ready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bl>
          </a:graphicData>
        </a:graphic>
      </p:graphicFrame>
      <p:sp>
        <p:nvSpPr>
          <p:cNvPr id="8" name="Shape 5"/>
          <p:cNvSpPr/>
          <p:nvPr/>
        </p:nvSpPr>
        <p:spPr>
          <a:xfrm>
            <a:off x="0" y="4956048"/>
            <a:ext cx="9144000" cy="187452"/>
          </a:xfrm>
          <a:prstGeom prst="rect">
            <a:avLst/>
          </a:prstGeom>
          <a:solidFill>
            <a:srgbClr val="1B2A4A"/>
          </a:solidFill>
          <a:ln w="12700">
            <a:solidFill>
              <a:srgbClr val="1B2A4A"/>
            </a:solidFill>
            <a:prstDash val="solid"/>
          </a:ln>
        </p:spPr>
      </p:sp>
      <p:sp>
        <p:nvSpPr>
          <p:cNvPr id="9" name="Text 6"/>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10" name="Text 7"/>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A4</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91440"/>
            <a:ext cx="8229600" cy="201168"/>
          </a:xfrm>
          <a:prstGeom prst="rect">
            <a:avLst/>
          </a:prstGeom>
          <a:noFill/>
          <a:ln/>
        </p:spPr>
        <p:txBody>
          <a:bodyPr wrap="square" rtlCol="0" anchor="ctr"/>
          <a:lstStyle/>
          <a:p>
            <a:pPr indent="0" marL="0">
              <a:buNone/>
            </a:pPr>
            <a:r>
              <a:rPr lang="en-US" sz="800" spc="200" kern="0" dirty="0">
                <a:solidFill>
                  <a:srgbClr val="8CA0B5"/>
                </a:solidFill>
                <a:latin typeface="Calibri" pitchFamily="34" charset="0"/>
                <a:ea typeface="Calibri" pitchFamily="34" charset="-122"/>
                <a:cs typeface="Calibri" pitchFamily="34" charset="-120"/>
              </a:rPr>
              <a:t>ARCHETYPE VARIANT  |  Slide 07 Replacement</a:t>
            </a:r>
            <a:endParaRPr lang="en-US" sz="800" dirty="0"/>
          </a:p>
        </p:txBody>
      </p:sp>
      <p:sp>
        <p:nvSpPr>
          <p:cNvPr id="4" name="Text 2"/>
          <p:cNvSpPr/>
          <p:nvPr/>
        </p:nvSpPr>
        <p:spPr>
          <a:xfrm>
            <a:off x="320040" y="274320"/>
            <a:ext cx="6858000" cy="50292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Archetype 5: Remediation / Hygiene at Scale</a:t>
            </a:r>
            <a:endParaRPr lang="en-US" sz="2000" dirty="0"/>
          </a:p>
        </p:txBody>
      </p:sp>
      <p:sp>
        <p:nvSpPr>
          <p:cNvPr id="5" name="Text 3"/>
          <p:cNvSpPr/>
          <p:nvPr/>
        </p:nvSpPr>
        <p:spPr>
          <a:xfrm>
            <a:off x="320040" y="566928"/>
            <a:ext cx="4572000" cy="256032"/>
          </a:xfrm>
          <a:prstGeom prst="rect">
            <a:avLst/>
          </a:prstGeom>
          <a:noFill/>
          <a:ln/>
        </p:spPr>
        <p:txBody>
          <a:bodyPr wrap="square" rtlCol="0" anchor="ctr"/>
          <a:lstStyle/>
          <a:p>
            <a:pPr indent="0" marL="0">
              <a:buNone/>
            </a:pPr>
            <a:r>
              <a:rPr lang="en-US" sz="1100" i="1" dirty="0">
                <a:solidFill>
                  <a:srgbClr val="2196C9"/>
                </a:solidFill>
                <a:latin typeface="Calibri" pitchFamily="34" charset="0"/>
                <a:ea typeface="Calibri" pitchFamily="34" charset="-122"/>
                <a:cs typeface="Calibri" pitchFamily="34" charset="-120"/>
              </a:rPr>
              <a:t>e.g. Northern Tech Mender</a:t>
            </a:r>
            <a:endParaRPr lang="en-US" sz="1100" dirty="0"/>
          </a:p>
        </p:txBody>
      </p:sp>
      <p:sp>
        <p:nvSpPr>
          <p:cNvPr id="6" name="Text 4"/>
          <p:cNvSpPr/>
          <p:nvPr/>
        </p:nvSpPr>
        <p:spPr>
          <a:xfrm>
            <a:off x="6583680" y="292608"/>
            <a:ext cx="2286000" cy="502920"/>
          </a:xfrm>
          <a:prstGeom prst="rect">
            <a:avLst/>
          </a:prstGeom>
          <a:noFill/>
          <a:ln/>
        </p:spPr>
        <p:txBody>
          <a:bodyPr wrap="square" rtlCol="0" anchor="ctr"/>
          <a:lstStyle/>
          <a:p>
            <a:pPr algn="r" indent="0" marL="0">
              <a:buNone/>
            </a:pPr>
            <a:r>
              <a:rPr lang="en-US" sz="1100" dirty="0">
                <a:solidFill>
                  <a:srgbClr val="8CA0B5"/>
                </a:solidFill>
                <a:latin typeface="Calibri" pitchFamily="34" charset="0"/>
                <a:ea typeface="Calibri" pitchFamily="34" charset="-122"/>
                <a:cs typeface="Calibri" pitchFamily="34" charset="-120"/>
              </a:rPr>
              <a:t>Typical duration: 6–8 weeks</a:t>
            </a:r>
            <a:endParaRPr lang="en-US" sz="1100" dirty="0"/>
          </a:p>
        </p:txBody>
      </p:sp>
      <p:graphicFrame>
        <p:nvGraphicFramePr>
          <p:cNvPr id="16" name="Table 0"/>
          <p:cNvGraphicFramePr>
            <a:graphicFrameLocks noGrp="1"/>
          </p:cNvGraphicFramePr>
          <p:nvPr>
            <p:extLst>
              <p:ext uri="{D42A27DB-BD31-4B8C-83A1-F6EECF244321}">
                <p14:modId xmlns:p14="http://schemas.microsoft.com/office/powerpoint/2010/main" val="1579011935"/>
              </p:ext>
            </p:extLst>
          </p:nvPr>
        </p:nvGraphicFramePr>
        <p:xfrm>
          <a:off x="320040" y="1005840"/>
          <a:ext cx="8503920" cy="914400"/>
        </p:xfrm>
        <a:graphic>
          <a:graphicData uri="http://schemas.openxmlformats.org/drawingml/2006/table">
            <a:tbl>
              <a:tblPr/>
              <a:tblGrid>
                <a:gridCol w="914400"/>
                <a:gridCol w="2834640"/>
                <a:gridCol w="2423160"/>
                <a:gridCol w="2331720"/>
              </a:tblGrid>
              <a:tr h="749808">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Session</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Focus</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Who's in the Room</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Output</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Kickoff</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Scope alignment, partner discovery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vendor contact,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Completed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2</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Current state mapping: how partner's clients manage patching and vulnerability remediation</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Current state baseline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3</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Managed service design: recurring service model built around vendor capability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 vendor</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Managed service framework</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749808">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4</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Methodology build: client-facing materials and delivery framework</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Refined methodology, partner delivery-ready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bl>
          </a:graphicData>
        </a:graphic>
      </p:graphicFrame>
      <p:sp>
        <p:nvSpPr>
          <p:cNvPr id="8" name="Shape 5"/>
          <p:cNvSpPr/>
          <p:nvPr/>
        </p:nvSpPr>
        <p:spPr>
          <a:xfrm>
            <a:off x="0" y="4956048"/>
            <a:ext cx="9144000" cy="187452"/>
          </a:xfrm>
          <a:prstGeom prst="rect">
            <a:avLst/>
          </a:prstGeom>
          <a:solidFill>
            <a:srgbClr val="1B2A4A"/>
          </a:solidFill>
          <a:ln w="12700">
            <a:solidFill>
              <a:srgbClr val="1B2A4A"/>
            </a:solidFill>
            <a:prstDash val="solid"/>
          </a:ln>
        </p:spPr>
      </p:sp>
      <p:sp>
        <p:nvSpPr>
          <p:cNvPr id="9" name="Text 6"/>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10" name="Text 7"/>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A5</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91440"/>
            <a:ext cx="8229600" cy="201168"/>
          </a:xfrm>
          <a:prstGeom prst="rect">
            <a:avLst/>
          </a:prstGeom>
          <a:noFill/>
          <a:ln/>
        </p:spPr>
        <p:txBody>
          <a:bodyPr wrap="square" rtlCol="0" anchor="ctr"/>
          <a:lstStyle/>
          <a:p>
            <a:pPr indent="0" marL="0">
              <a:buNone/>
            </a:pPr>
            <a:r>
              <a:rPr lang="en-US" sz="800" spc="200" kern="0" dirty="0">
                <a:solidFill>
                  <a:srgbClr val="8CA0B5"/>
                </a:solidFill>
                <a:latin typeface="Calibri" pitchFamily="34" charset="0"/>
                <a:ea typeface="Calibri" pitchFamily="34" charset="-122"/>
                <a:cs typeface="Calibri" pitchFamily="34" charset="-120"/>
              </a:rPr>
              <a:t>ARCHETYPE VARIANT  |  Slide 07 Replacement</a:t>
            </a:r>
            <a:endParaRPr lang="en-US" sz="800" dirty="0"/>
          </a:p>
        </p:txBody>
      </p:sp>
      <p:sp>
        <p:nvSpPr>
          <p:cNvPr id="4" name="Text 2"/>
          <p:cNvSpPr/>
          <p:nvPr/>
        </p:nvSpPr>
        <p:spPr>
          <a:xfrm>
            <a:off x="320040" y="274320"/>
            <a:ext cx="6858000" cy="502920"/>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Archetype 6: SOC Modernization / Agentic D&amp;R</a:t>
            </a:r>
            <a:endParaRPr lang="en-US" sz="2000" dirty="0"/>
          </a:p>
        </p:txBody>
      </p:sp>
      <p:sp>
        <p:nvSpPr>
          <p:cNvPr id="5" name="Text 3"/>
          <p:cNvSpPr/>
          <p:nvPr/>
        </p:nvSpPr>
        <p:spPr>
          <a:xfrm>
            <a:off x="320040" y="566928"/>
            <a:ext cx="4572000" cy="256032"/>
          </a:xfrm>
          <a:prstGeom prst="rect">
            <a:avLst/>
          </a:prstGeom>
          <a:noFill/>
          <a:ln/>
        </p:spPr>
        <p:txBody>
          <a:bodyPr wrap="square" rtlCol="0" anchor="ctr"/>
          <a:lstStyle/>
          <a:p>
            <a:pPr indent="0" marL="0">
              <a:buNone/>
            </a:pPr>
            <a:r>
              <a:rPr lang="en-US" sz="1100" i="1" dirty="0">
                <a:solidFill>
                  <a:srgbClr val="2196C9"/>
                </a:solidFill>
                <a:latin typeface="Calibri" pitchFamily="34" charset="0"/>
                <a:ea typeface="Calibri" pitchFamily="34" charset="-122"/>
                <a:cs typeface="Calibri" pitchFamily="34" charset="-120"/>
              </a:rPr>
              <a:t>e.g. Agentic SOC vendors</a:t>
            </a:r>
            <a:endParaRPr lang="en-US" sz="1100" dirty="0"/>
          </a:p>
        </p:txBody>
      </p:sp>
      <p:sp>
        <p:nvSpPr>
          <p:cNvPr id="6" name="Text 4"/>
          <p:cNvSpPr/>
          <p:nvPr/>
        </p:nvSpPr>
        <p:spPr>
          <a:xfrm>
            <a:off x="6583680" y="292608"/>
            <a:ext cx="2286000" cy="502920"/>
          </a:xfrm>
          <a:prstGeom prst="rect">
            <a:avLst/>
          </a:prstGeom>
          <a:noFill/>
          <a:ln/>
        </p:spPr>
        <p:txBody>
          <a:bodyPr wrap="square" rtlCol="0" anchor="ctr"/>
          <a:lstStyle/>
          <a:p>
            <a:pPr algn="r" indent="0" marL="0">
              <a:buNone/>
            </a:pPr>
            <a:r>
              <a:rPr lang="en-US" sz="1100" dirty="0">
                <a:solidFill>
                  <a:srgbClr val="8CA0B5"/>
                </a:solidFill>
                <a:latin typeface="Calibri" pitchFamily="34" charset="0"/>
                <a:ea typeface="Calibri" pitchFamily="34" charset="-122"/>
                <a:cs typeface="Calibri" pitchFamily="34" charset="-120"/>
              </a:rPr>
              <a:t>Typical duration: 8–10 weeks</a:t>
            </a:r>
            <a:endParaRPr lang="en-US" sz="1100" dirty="0"/>
          </a:p>
        </p:txBody>
      </p:sp>
      <p:graphicFrame>
        <p:nvGraphicFramePr>
          <p:cNvPr id="17" name="Table 0"/>
          <p:cNvGraphicFramePr>
            <a:graphicFrameLocks noGrp="1"/>
          </p:cNvGraphicFramePr>
          <p:nvPr>
            <p:extLst>
              <p:ext uri="{D42A27DB-BD31-4B8C-83A1-F6EECF244321}">
                <p14:modId xmlns:p14="http://schemas.microsoft.com/office/powerpoint/2010/main" val="1579011935"/>
              </p:ext>
            </p:extLst>
          </p:nvPr>
        </p:nvGraphicFramePr>
        <p:xfrm>
          <a:off x="320040" y="1005840"/>
          <a:ext cx="8503920" cy="914400"/>
        </p:xfrm>
        <a:graphic>
          <a:graphicData uri="http://schemas.openxmlformats.org/drawingml/2006/table">
            <a:tbl>
              <a:tblPr/>
              <a:tblGrid>
                <a:gridCol w="914400"/>
                <a:gridCol w="2834640"/>
                <a:gridCol w="2423160"/>
                <a:gridCol w="2331720"/>
              </a:tblGrid>
              <a:tr h="621792">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Session</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Focus</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Who's in the Room</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000" b="1" dirty="0">
                          <a:solidFill>
                            <a:srgbClr val="FFFFFF"/>
                          </a:solidFill>
                          <a:latin typeface="Calibri" pitchFamily="34" charset="0"/>
                          <a:ea typeface="Calibri" pitchFamily="34" charset="-122"/>
                          <a:cs typeface="Calibri" pitchFamily="34" charset="-120"/>
                        </a:rPr>
                        <a:t>Output</a:t>
                      </a:r>
                      <a:endParaRPr lang="en-US" sz="1000" dirty="0">
                        <a:latin typeface="Calibri" charset="0"/>
                        <a:ea typeface="Calibri" charset="0"/>
                        <a:cs typeface="Calibri" charset="0"/>
                      </a:endParaRPr>
                    </a:p>
                  </a:txBody>
                  <a:tcPr marL="63500" marR="63500" marT="38100" marB="381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Kickoff</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Scope alignment, partner discovery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vendor contact,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Completed questionnaire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2</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Current SOC state: what client outsources, what they own, where the gaps are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SOC contact,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SOC state map</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3</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Transition methodology: how partner leads client from MSSP dependency to internal capability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Transition framework draft</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4</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Agentic capability framing: building partner confidence in autonomous detection and response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 vendor</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Capability narrative</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621792">
                <a:tc>
                  <a:txBody>
                    <a:bodyPr/>
                    <a:lstStyle/>
                    <a:p>
                      <a:pPr algn="l" indent="0" marL="0">
                        <a:buNone/>
                      </a:pPr>
                      <a:r>
                        <a:rPr lang="en-US" sz="1100" b="1" dirty="0">
                          <a:solidFill>
                            <a:srgbClr val="2196C9"/>
                          </a:solidFill>
                          <a:latin typeface="Calibri" pitchFamily="34" charset="0"/>
                          <a:ea typeface="Calibri" pitchFamily="34" charset="-122"/>
                          <a:cs typeface="Calibri" pitchFamily="34" charset="-120"/>
                        </a:rPr>
                        <a:t>Session 5</a:t>
                      </a:r>
                      <a:endParaRPr lang="en-US" sz="11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Dry run with realistic SOC transition scenario</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Partner lead, MM</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000" dirty="0">
                          <a:solidFill>
                            <a:srgbClr val="D6E8F5"/>
                          </a:solidFill>
                          <a:latin typeface="Calibri" pitchFamily="34" charset="0"/>
                          <a:ea typeface="Calibri" pitchFamily="34" charset="-122"/>
                          <a:cs typeface="Calibri" pitchFamily="34" charset="-120"/>
                        </a:rPr>
                        <a:t>Refined methodology, partner delivery-ready</a:t>
                      </a:r>
                      <a:endParaRPr lang="en-US" sz="1000" dirty="0">
                        <a:latin typeface="Calibri" charset="0"/>
                        <a:ea typeface="Calibri" charset="0"/>
                        <a:cs typeface="Calibri" charset="0"/>
                      </a:endParaRPr>
                    </a:p>
                  </a:txBody>
                  <a:tcPr marL="63500" marR="63500" marT="38100" marB="381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bl>
          </a:graphicData>
        </a:graphic>
      </p:graphicFrame>
      <p:sp>
        <p:nvSpPr>
          <p:cNvPr id="8" name="Shape 5"/>
          <p:cNvSpPr/>
          <p:nvPr/>
        </p:nvSpPr>
        <p:spPr>
          <a:xfrm>
            <a:off x="0" y="4956048"/>
            <a:ext cx="9144000" cy="187452"/>
          </a:xfrm>
          <a:prstGeom prst="rect">
            <a:avLst/>
          </a:prstGeom>
          <a:solidFill>
            <a:srgbClr val="1B2A4A"/>
          </a:solidFill>
          <a:ln w="12700">
            <a:solidFill>
              <a:srgbClr val="1B2A4A"/>
            </a:solidFill>
            <a:prstDash val="solid"/>
          </a:ln>
        </p:spPr>
      </p:sp>
      <p:sp>
        <p:nvSpPr>
          <p:cNvPr id="9" name="Text 6"/>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10" name="Text 7"/>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A6</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B2A"/>
          </a:solidFill>
          <a:ln w="12700">
            <a:solidFill>
              <a:srgbClr val="0D1B2A"/>
            </a:solidFill>
            <a:prstDash val="solid"/>
          </a:ln>
        </p:spPr>
      </p:sp>
      <p:sp>
        <p:nvSpPr>
          <p:cNvPr id="3" name="Text 1"/>
          <p:cNvSpPr/>
          <p:nvPr/>
        </p:nvSpPr>
        <p:spPr>
          <a:xfrm>
            <a:off x="320040" y="109728"/>
            <a:ext cx="640080" cy="640080"/>
          </a:xfrm>
          <a:prstGeom prst="rect">
            <a:avLst/>
          </a:prstGeom>
          <a:noFill/>
          <a:ln/>
        </p:spPr>
        <p:txBody>
          <a:bodyPr wrap="square" rtlCol="0" anchor="ctr"/>
          <a:lstStyle/>
          <a:p>
            <a:pPr indent="0" marL="0">
              <a:buNone/>
            </a:pPr>
            <a:r>
              <a:rPr lang="en-US" sz="2800" b="1" dirty="0">
                <a:solidFill>
                  <a:srgbClr val="2196C9"/>
                </a:solidFill>
                <a:latin typeface="Calibri" pitchFamily="34" charset="0"/>
                <a:ea typeface="Calibri" pitchFamily="34" charset="-122"/>
                <a:cs typeface="Calibri" pitchFamily="34" charset="-120"/>
              </a:rPr>
              <a:t>02</a:t>
            </a:r>
            <a:endParaRPr lang="en-US" sz="2800" dirty="0"/>
          </a:p>
        </p:txBody>
      </p:sp>
      <p:sp>
        <p:nvSpPr>
          <p:cNvPr id="4" name="Text 2"/>
          <p:cNvSpPr/>
          <p:nvPr/>
        </p:nvSpPr>
        <p:spPr>
          <a:xfrm>
            <a:off x="1005840" y="164592"/>
            <a:ext cx="7315200" cy="59436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Why We're Here</a:t>
            </a:r>
            <a:endParaRPr lang="en-US" sz="2800" dirty="0"/>
          </a:p>
        </p:txBody>
      </p:sp>
      <p:sp>
        <p:nvSpPr>
          <p:cNvPr id="5" name="Shape 3"/>
          <p:cNvSpPr/>
          <p:nvPr/>
        </p:nvSpPr>
        <p:spPr>
          <a:xfrm>
            <a:off x="411480" y="1143000"/>
            <a:ext cx="8321040" cy="1234440"/>
          </a:xfrm>
          <a:prstGeom prst="rect">
            <a:avLst/>
          </a:prstGeom>
          <a:solidFill>
            <a:srgbClr val="1E3A5F"/>
          </a:solidFill>
          <a:ln w="12700">
            <a:solidFill>
              <a:srgbClr val="1E3A5F"/>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411480" y="1143000"/>
            <a:ext cx="64008" cy="1234440"/>
          </a:xfrm>
          <a:prstGeom prst="rect">
            <a:avLst/>
          </a:prstGeom>
          <a:solidFill>
            <a:srgbClr val="2196C9"/>
          </a:solidFill>
          <a:ln w="12700">
            <a:solidFill>
              <a:srgbClr val="2196C9"/>
            </a:solidFill>
            <a:prstDash val="solid"/>
          </a:ln>
        </p:spPr>
      </p:sp>
      <p:sp>
        <p:nvSpPr>
          <p:cNvPr id="7" name="Text 5"/>
          <p:cNvSpPr/>
          <p:nvPr/>
        </p:nvSpPr>
        <p:spPr>
          <a:xfrm>
            <a:off x="594360" y="1234440"/>
            <a:ext cx="7955280" cy="1051560"/>
          </a:xfrm>
          <a:prstGeom prst="rect">
            <a:avLst/>
          </a:prstGeom>
          <a:noFill/>
          <a:ln/>
        </p:spPr>
        <p:txBody>
          <a:bodyPr wrap="square" rtlCol="0" anchor="ctr"/>
          <a:lstStyle/>
          <a:p>
            <a:pPr indent="0" marL="0">
              <a:lnSpc>
                <a:spcPct val="140000"/>
              </a:lnSpc>
              <a:buNone/>
            </a:pPr>
            <a:r>
              <a:rPr lang="en-US" sz="1400" dirty="0">
                <a:solidFill>
                  <a:srgbClr val="FFFFFF"/>
                </a:solidFill>
                <a:latin typeface="Calibri" pitchFamily="34" charset="0"/>
                <a:ea typeface="Calibri" pitchFamily="34" charset="-122"/>
                <a:cs typeface="Calibri" pitchFamily="34" charset="-120"/>
              </a:rPr>
              <a:t>This engagement is not a vendor briefing.</a:t>
            </a:r>
            <a:endParaRPr lang="en-US" sz="1400" dirty="0"/>
          </a:p>
          <a:p>
            <a:pPr indent="0" marL="0">
              <a:lnSpc>
                <a:spcPct val="140000"/>
              </a:lnSpc>
              <a:buNone/>
            </a:pPr>
            <a:r>
              <a:rPr lang="en-US" sz="1400" dirty="0">
                <a:solidFill>
                  <a:srgbClr val="FFFFFF"/>
                </a:solidFill>
                <a:latin typeface="Calibri" pitchFamily="34" charset="0"/>
                <a:ea typeface="Calibri" pitchFamily="34" charset="-122"/>
                <a:cs typeface="Calibri" pitchFamily="34" charset="-120"/>
              </a:rPr>
              <a:t>It is not a training program. It is not a generic partner kit.</a:t>
            </a:r>
            <a:endParaRPr lang="en-US" sz="1400" dirty="0"/>
          </a:p>
          <a:p>
            <a:pPr indent="0" marL="0">
              <a:lnSpc>
                <a:spcPct val="140000"/>
              </a:lnSpc>
              <a:buNone/>
            </a:pPr>
            <a:endParaRPr lang="en-US" sz="1400" dirty="0"/>
          </a:p>
          <a:p>
            <a:pPr indent="0" marL="0">
              <a:lnSpc>
                <a:spcPct val="140000"/>
              </a:lnSpc>
              <a:buNone/>
            </a:pPr>
            <a:r>
              <a:rPr lang="en-US" sz="1400" dirty="0">
                <a:solidFill>
                  <a:srgbClr val="FFFFFF"/>
                </a:solidFill>
                <a:latin typeface="Calibri" pitchFamily="34" charset="0"/>
                <a:ea typeface="Calibri" pitchFamily="34" charset="-122"/>
                <a:cs typeface="Calibri" pitchFamily="34" charset="-120"/>
              </a:rPr>
              <a:t>It is a partner methodology, built around your business, your clients, and your market.</a:t>
            </a:r>
            <a:endParaRPr lang="en-US" sz="1400" dirty="0"/>
          </a:p>
        </p:txBody>
      </p:sp>
      <p:sp>
        <p:nvSpPr>
          <p:cNvPr id="8" name="Shape 6"/>
          <p:cNvSpPr/>
          <p:nvPr/>
        </p:nvSpPr>
        <p:spPr>
          <a:xfrm>
            <a:off x="411480" y="2578608"/>
            <a:ext cx="4023360" cy="2240280"/>
          </a:xfrm>
          <a:prstGeom prst="rect">
            <a:avLst/>
          </a:prstGeom>
          <a:solidFill>
            <a:srgbClr val="0D1B2A"/>
          </a:solidFill>
          <a:ln w="12700">
            <a:solidFill>
              <a:srgbClr val="0D1B2A"/>
            </a:solidFill>
            <a:prstDash val="solid"/>
          </a:ln>
          <a:effectLst>
            <a:outerShdw sx="100000" sy="100000" kx="0" ky="0" algn="bl" rotWithShape="0" blurRad="101600" dist="38100" dir="8100000">
              <a:srgbClr val="000000">
                <a:alpha val="12000"/>
              </a:srgbClr>
            </a:outerShdw>
          </a:effectLst>
        </p:spPr>
      </p:sp>
      <p:sp>
        <p:nvSpPr>
          <p:cNvPr id="9" name="Text 7"/>
          <p:cNvSpPr/>
          <p:nvPr/>
        </p:nvSpPr>
        <p:spPr>
          <a:xfrm>
            <a:off x="594360" y="2697480"/>
            <a:ext cx="3657600" cy="256032"/>
          </a:xfrm>
          <a:prstGeom prst="rect">
            <a:avLst/>
          </a:prstGeom>
          <a:noFill/>
          <a:ln/>
        </p:spPr>
        <p:txBody>
          <a:bodyPr wrap="square" rtlCol="0" anchor="ctr"/>
          <a:lstStyle/>
          <a:p>
            <a:pPr indent="0" marL="0">
              <a:buNone/>
            </a:pPr>
            <a:r>
              <a:rPr lang="en-US" sz="900" b="1" spc="200" kern="0" dirty="0">
                <a:solidFill>
                  <a:srgbClr val="2196C9"/>
                </a:solidFill>
                <a:latin typeface="Calibri" pitchFamily="34" charset="0"/>
                <a:ea typeface="Calibri" pitchFamily="34" charset="-122"/>
                <a:cs typeface="Calibri" pitchFamily="34" charset="-120"/>
              </a:rPr>
              <a:t>WHAT THIS IS NOT</a:t>
            </a:r>
            <a:endParaRPr lang="en-US" sz="900" dirty="0"/>
          </a:p>
        </p:txBody>
      </p:sp>
      <p:sp>
        <p:nvSpPr>
          <p:cNvPr id="10" name="Text 8"/>
          <p:cNvSpPr/>
          <p:nvPr/>
        </p:nvSpPr>
        <p:spPr>
          <a:xfrm>
            <a:off x="594360" y="2999232"/>
            <a:ext cx="3657600" cy="1645920"/>
          </a:xfrm>
          <a:prstGeom prst="rect">
            <a:avLst/>
          </a:prstGeom>
          <a:noFill/>
          <a:ln/>
        </p:spPr>
        <p:txBody>
          <a:bodyPr wrap="square" rtlCol="0" anchor="t"/>
          <a:lstStyle/>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A product pitch or vendor presentation</a:t>
            </a:r>
            <a:endParaRPr lang="en-US" sz="1200" dirty="0"/>
          </a:p>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A training session on vendor features</a:t>
            </a:r>
            <a:endParaRPr lang="en-US" sz="1200" dirty="0"/>
          </a:p>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A methodology that fits every partner equally</a:t>
            </a:r>
            <a:endParaRPr lang="en-US" sz="1200" dirty="0"/>
          </a:p>
        </p:txBody>
      </p:sp>
      <p:sp>
        <p:nvSpPr>
          <p:cNvPr id="11" name="Shape 9"/>
          <p:cNvSpPr/>
          <p:nvPr/>
        </p:nvSpPr>
        <p:spPr>
          <a:xfrm>
            <a:off x="4617720" y="2578608"/>
            <a:ext cx="4023360" cy="2240280"/>
          </a:xfrm>
          <a:prstGeom prst="rect">
            <a:avLst/>
          </a:prstGeom>
          <a:solidFill>
            <a:srgbClr val="1E3A5F"/>
          </a:solidFill>
          <a:ln w="12700">
            <a:solidFill>
              <a:srgbClr val="1E3A5F"/>
            </a:solidFill>
            <a:prstDash val="solid"/>
          </a:ln>
          <a:effectLst>
            <a:outerShdw sx="100000" sy="100000" kx="0" ky="0" algn="bl" rotWithShape="0" blurRad="101600" dist="38100" dir="8100000">
              <a:srgbClr val="000000">
                <a:alpha val="12000"/>
              </a:srgbClr>
            </a:outerShdw>
          </a:effectLst>
        </p:spPr>
      </p:sp>
      <p:sp>
        <p:nvSpPr>
          <p:cNvPr id="12" name="Text 10"/>
          <p:cNvSpPr/>
          <p:nvPr/>
        </p:nvSpPr>
        <p:spPr>
          <a:xfrm>
            <a:off x="4800600" y="2697480"/>
            <a:ext cx="3657600" cy="256032"/>
          </a:xfrm>
          <a:prstGeom prst="rect">
            <a:avLst/>
          </a:prstGeom>
          <a:noFill/>
          <a:ln/>
        </p:spPr>
        <p:txBody>
          <a:bodyPr wrap="square" rtlCol="0" anchor="ctr"/>
          <a:lstStyle/>
          <a:p>
            <a:pPr indent="0" marL="0">
              <a:buNone/>
            </a:pPr>
            <a:r>
              <a:rPr lang="en-US" sz="900" b="1" spc="200" kern="0" dirty="0">
                <a:solidFill>
                  <a:srgbClr val="2196C9"/>
                </a:solidFill>
                <a:latin typeface="Calibri" pitchFamily="34" charset="0"/>
                <a:ea typeface="Calibri" pitchFamily="34" charset="-122"/>
                <a:cs typeface="Calibri" pitchFamily="34" charset="-120"/>
              </a:rPr>
              <a:t>WHAT THIS IS</a:t>
            </a:r>
            <a:endParaRPr lang="en-US" sz="900" dirty="0"/>
          </a:p>
        </p:txBody>
      </p:sp>
      <p:sp>
        <p:nvSpPr>
          <p:cNvPr id="13" name="Text 11"/>
          <p:cNvSpPr/>
          <p:nvPr/>
        </p:nvSpPr>
        <p:spPr>
          <a:xfrm>
            <a:off x="4800600" y="2999232"/>
            <a:ext cx="3657600" cy="1645920"/>
          </a:xfrm>
          <a:prstGeom prst="rect">
            <a:avLst/>
          </a:prstGeom>
          <a:noFill/>
          <a:ln/>
        </p:spPr>
        <p:txBody>
          <a:bodyPr wrap="square" rtlCol="0" anchor="t"/>
          <a:lstStyle/>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A methodology built around your business model</a:t>
            </a:r>
            <a:endParaRPr lang="en-US" sz="1200" dirty="0"/>
          </a:p>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A structured way to deliver and close more confidently</a:t>
            </a:r>
            <a:endParaRPr lang="en-US" sz="1200" dirty="0"/>
          </a:p>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A program you helped shape and that you own</a:t>
            </a:r>
            <a:endParaRPr lang="en-US" sz="1200" dirty="0"/>
          </a:p>
        </p:txBody>
      </p:sp>
      <p:sp>
        <p:nvSpPr>
          <p:cNvPr id="14" name="Shape 12"/>
          <p:cNvSpPr/>
          <p:nvPr/>
        </p:nvSpPr>
        <p:spPr>
          <a:xfrm>
            <a:off x="0" y="4956048"/>
            <a:ext cx="9144000" cy="187452"/>
          </a:xfrm>
          <a:prstGeom prst="rect">
            <a:avLst/>
          </a:prstGeom>
          <a:solidFill>
            <a:srgbClr val="1B2A4A"/>
          </a:solidFill>
          <a:ln w="12700">
            <a:solidFill>
              <a:srgbClr val="1B2A4A"/>
            </a:solidFill>
            <a:prstDash val="solid"/>
          </a:ln>
        </p:spPr>
      </p:sp>
      <p:sp>
        <p:nvSpPr>
          <p:cNvPr id="15" name="Text 13"/>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16" name="Text 14"/>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2</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109728"/>
            <a:ext cx="640080" cy="640080"/>
          </a:xfrm>
          <a:prstGeom prst="rect">
            <a:avLst/>
          </a:prstGeom>
          <a:noFill/>
          <a:ln/>
        </p:spPr>
        <p:txBody>
          <a:bodyPr wrap="square" rtlCol="0" anchor="ctr"/>
          <a:lstStyle/>
          <a:p>
            <a:pPr indent="0" marL="0">
              <a:buNone/>
            </a:pPr>
            <a:r>
              <a:rPr lang="en-US" sz="2800" b="1" dirty="0">
                <a:solidFill>
                  <a:srgbClr val="2196C9"/>
                </a:solidFill>
                <a:latin typeface="Calibri" pitchFamily="34" charset="0"/>
                <a:ea typeface="Calibri" pitchFamily="34" charset="-122"/>
                <a:cs typeface="Calibri" pitchFamily="34" charset="-120"/>
              </a:rPr>
              <a:t>03</a:t>
            </a:r>
            <a:endParaRPr lang="en-US" sz="2800" dirty="0"/>
          </a:p>
        </p:txBody>
      </p:sp>
      <p:sp>
        <p:nvSpPr>
          <p:cNvPr id="4" name="Text 2"/>
          <p:cNvSpPr/>
          <p:nvPr/>
        </p:nvSpPr>
        <p:spPr>
          <a:xfrm>
            <a:off x="1005840" y="164592"/>
            <a:ext cx="7315200" cy="59436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How This Works</a:t>
            </a:r>
            <a:endParaRPr lang="en-US" sz="2800" dirty="0"/>
          </a:p>
        </p:txBody>
      </p:sp>
      <p:sp>
        <p:nvSpPr>
          <p:cNvPr id="5" name="Shape 3"/>
          <p:cNvSpPr/>
          <p:nvPr/>
        </p:nvSpPr>
        <p:spPr>
          <a:xfrm>
            <a:off x="320040" y="1143000"/>
            <a:ext cx="2743200" cy="3657600"/>
          </a:xfrm>
          <a:prstGeom prst="rect">
            <a:avLst/>
          </a:prstGeom>
          <a:solidFill>
            <a:srgbClr val="1B2A4A"/>
          </a:solidFill>
          <a:ln w="12700">
            <a:solidFill>
              <a:srgbClr val="1B2A4A"/>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320040" y="1143000"/>
            <a:ext cx="2743200" cy="54864"/>
          </a:xfrm>
          <a:prstGeom prst="rect">
            <a:avLst/>
          </a:prstGeom>
          <a:solidFill>
            <a:srgbClr val="2196C9"/>
          </a:solidFill>
          <a:ln w="12700">
            <a:solidFill>
              <a:srgbClr val="2196C9"/>
            </a:solidFill>
            <a:prstDash val="solid"/>
          </a:ln>
        </p:spPr>
      </p:sp>
      <p:sp>
        <p:nvSpPr>
          <p:cNvPr id="7" name="Text 5"/>
          <p:cNvSpPr/>
          <p:nvPr/>
        </p:nvSpPr>
        <p:spPr>
          <a:xfrm>
            <a:off x="502920" y="1298448"/>
            <a:ext cx="731520" cy="594360"/>
          </a:xfrm>
          <a:prstGeom prst="rect">
            <a:avLst/>
          </a:prstGeom>
          <a:noFill/>
          <a:ln/>
        </p:spPr>
        <p:txBody>
          <a:bodyPr wrap="square" rtlCol="0" anchor="ctr"/>
          <a:lstStyle/>
          <a:p>
            <a:pPr indent="0" marL="0">
              <a:buNone/>
            </a:pPr>
            <a:r>
              <a:rPr lang="en-US" sz="3600" b="1" dirty="0">
                <a:solidFill>
                  <a:srgbClr val="2196C9"/>
                </a:solidFill>
                <a:latin typeface="Calibri" pitchFamily="34" charset="0"/>
                <a:ea typeface="Calibri" pitchFamily="34" charset="-122"/>
                <a:cs typeface="Calibri" pitchFamily="34" charset="-120"/>
              </a:rPr>
              <a:t>01</a:t>
            </a:r>
            <a:endParaRPr lang="en-US" sz="3600" dirty="0"/>
          </a:p>
        </p:txBody>
      </p:sp>
      <p:sp>
        <p:nvSpPr>
          <p:cNvPr id="8" name="Text 6"/>
          <p:cNvSpPr/>
          <p:nvPr/>
        </p:nvSpPr>
        <p:spPr>
          <a:xfrm>
            <a:off x="502920" y="1920240"/>
            <a:ext cx="2377440" cy="502920"/>
          </a:xfrm>
          <a:prstGeom prst="rect">
            <a:avLst/>
          </a:prstGeom>
          <a:noFill/>
          <a:ln/>
        </p:spPr>
        <p:txBody>
          <a:bodyPr wrap="square" rtlCol="0" anchor="ctr"/>
          <a:lstStyle/>
          <a:p>
            <a:pPr indent="0" marL="0">
              <a:buNone/>
            </a:pPr>
            <a:r>
              <a:rPr lang="en-US" sz="1600" b="1" dirty="0">
                <a:solidFill>
                  <a:srgbClr val="FFFFFF"/>
                </a:solidFill>
                <a:latin typeface="Calibri" pitchFamily="34" charset="0"/>
                <a:ea typeface="Calibri" pitchFamily="34" charset="-122"/>
                <a:cs typeface="Calibri" pitchFamily="34" charset="-120"/>
              </a:rPr>
              <a:t>Partner Discovery</a:t>
            </a:r>
            <a:endParaRPr lang="en-US" sz="1600" dirty="0"/>
          </a:p>
        </p:txBody>
      </p:sp>
      <p:sp>
        <p:nvSpPr>
          <p:cNvPr id="9" name="Shape 7"/>
          <p:cNvSpPr/>
          <p:nvPr/>
        </p:nvSpPr>
        <p:spPr>
          <a:xfrm>
            <a:off x="502920" y="2450592"/>
            <a:ext cx="2286000" cy="27432"/>
          </a:xfrm>
          <a:prstGeom prst="rect">
            <a:avLst/>
          </a:prstGeom>
          <a:solidFill>
            <a:srgbClr val="1A6B9A"/>
          </a:solidFill>
          <a:ln w="12700">
            <a:solidFill>
              <a:srgbClr val="1A6B9A"/>
            </a:solidFill>
            <a:prstDash val="solid"/>
          </a:ln>
        </p:spPr>
      </p:sp>
      <p:sp>
        <p:nvSpPr>
          <p:cNvPr id="10" name="Text 8"/>
          <p:cNvSpPr/>
          <p:nvPr/>
        </p:nvSpPr>
        <p:spPr>
          <a:xfrm>
            <a:off x="502920" y="2560320"/>
            <a:ext cx="2377440" cy="1554480"/>
          </a:xfrm>
          <a:prstGeom prst="rect">
            <a:avLst/>
          </a:prstGeom>
          <a:noFill/>
          <a:ln/>
        </p:spPr>
        <p:txBody>
          <a:bodyPr wrap="square" rtlCol="0" anchor="t"/>
          <a:lstStyle/>
          <a:p>
            <a:pPr indent="0" marL="0">
              <a:lnSpc>
                <a:spcPct val="135000"/>
              </a:lnSpc>
              <a:buNone/>
            </a:pPr>
            <a:r>
              <a:rPr lang="en-US" sz="1100" dirty="0">
                <a:solidFill>
                  <a:srgbClr val="D6E8F5"/>
                </a:solidFill>
                <a:latin typeface="Calibri" pitchFamily="34" charset="0"/>
                <a:ea typeface="Calibri" pitchFamily="34" charset="-122"/>
                <a:cs typeface="Calibri" pitchFamily="34" charset="-120"/>
              </a:rPr>
              <a:t>We learn your world before anything is built. How you sell, who your clients are, where deals stall, what the vendor has given you and how useful it actually has been.</a:t>
            </a:r>
            <a:endParaRPr lang="en-US" sz="1100" dirty="0"/>
          </a:p>
        </p:txBody>
      </p:sp>
      <p:sp>
        <p:nvSpPr>
          <p:cNvPr id="11" name="Text 9"/>
          <p:cNvSpPr/>
          <p:nvPr/>
        </p:nvSpPr>
        <p:spPr>
          <a:xfrm>
            <a:off x="502920" y="4206240"/>
            <a:ext cx="2377440" cy="411480"/>
          </a:xfrm>
          <a:prstGeom prst="rect">
            <a:avLst/>
          </a:prstGeom>
          <a:noFill/>
          <a:ln/>
        </p:spPr>
        <p:txBody>
          <a:bodyPr wrap="square" rtlCol="0" anchor="ctr"/>
          <a:lstStyle/>
          <a:p>
            <a:pPr indent="0" marL="0">
              <a:lnSpc>
                <a:spcPct val="120000"/>
              </a:lnSpc>
              <a:buNone/>
            </a:pPr>
            <a:r>
              <a:rPr lang="en-US" sz="900" i="1" dirty="0">
                <a:solidFill>
                  <a:srgbClr val="2196C9"/>
                </a:solidFill>
                <a:latin typeface="Calibri" pitchFamily="34" charset="0"/>
                <a:ea typeface="Calibri" pitchFamily="34" charset="-122"/>
                <a:cs typeface="Calibri" pitchFamily="34" charset="-120"/>
              </a:rPr>
              <a:t>Output: Completed Discovery Questionnaire</a:t>
            </a:r>
            <a:endParaRPr lang="en-US" sz="900" dirty="0"/>
          </a:p>
        </p:txBody>
      </p:sp>
      <p:sp>
        <p:nvSpPr>
          <p:cNvPr id="12" name="Shape 10"/>
          <p:cNvSpPr/>
          <p:nvPr/>
        </p:nvSpPr>
        <p:spPr>
          <a:xfrm>
            <a:off x="3081528" y="2743200"/>
            <a:ext cx="100584" cy="27432"/>
          </a:xfrm>
          <a:prstGeom prst="rect">
            <a:avLst/>
          </a:prstGeom>
          <a:solidFill>
            <a:srgbClr val="1A6B9A"/>
          </a:solidFill>
          <a:ln w="12700">
            <a:solidFill>
              <a:srgbClr val="1A6B9A"/>
            </a:solidFill>
            <a:prstDash val="solid"/>
          </a:ln>
        </p:spPr>
      </p:sp>
      <p:sp>
        <p:nvSpPr>
          <p:cNvPr id="13" name="Shape 11"/>
          <p:cNvSpPr/>
          <p:nvPr/>
        </p:nvSpPr>
        <p:spPr>
          <a:xfrm>
            <a:off x="3200400" y="1143000"/>
            <a:ext cx="2743200" cy="3657600"/>
          </a:xfrm>
          <a:prstGeom prst="rect">
            <a:avLst/>
          </a:prstGeom>
          <a:solidFill>
            <a:srgbClr val="1B2A4A"/>
          </a:solidFill>
          <a:ln w="12700">
            <a:solidFill>
              <a:srgbClr val="1B2A4A"/>
            </a:solidFill>
            <a:prstDash val="solid"/>
          </a:ln>
          <a:effectLst>
            <a:outerShdw sx="100000" sy="100000" kx="0" ky="0" algn="bl" rotWithShape="0" blurRad="101600" dist="38100" dir="8100000">
              <a:srgbClr val="000000">
                <a:alpha val="12000"/>
              </a:srgbClr>
            </a:outerShdw>
          </a:effectLst>
        </p:spPr>
      </p:sp>
      <p:sp>
        <p:nvSpPr>
          <p:cNvPr id="14" name="Shape 12"/>
          <p:cNvSpPr/>
          <p:nvPr/>
        </p:nvSpPr>
        <p:spPr>
          <a:xfrm>
            <a:off x="3200400" y="1143000"/>
            <a:ext cx="2743200" cy="54864"/>
          </a:xfrm>
          <a:prstGeom prst="rect">
            <a:avLst/>
          </a:prstGeom>
          <a:solidFill>
            <a:srgbClr val="2196C9"/>
          </a:solidFill>
          <a:ln w="12700">
            <a:solidFill>
              <a:srgbClr val="2196C9"/>
            </a:solidFill>
            <a:prstDash val="solid"/>
          </a:ln>
        </p:spPr>
      </p:sp>
      <p:sp>
        <p:nvSpPr>
          <p:cNvPr id="15" name="Text 13"/>
          <p:cNvSpPr/>
          <p:nvPr/>
        </p:nvSpPr>
        <p:spPr>
          <a:xfrm>
            <a:off x="3383280" y="1298448"/>
            <a:ext cx="731520" cy="594360"/>
          </a:xfrm>
          <a:prstGeom prst="rect">
            <a:avLst/>
          </a:prstGeom>
          <a:noFill/>
          <a:ln/>
        </p:spPr>
        <p:txBody>
          <a:bodyPr wrap="square" rtlCol="0" anchor="ctr"/>
          <a:lstStyle/>
          <a:p>
            <a:pPr indent="0" marL="0">
              <a:buNone/>
            </a:pPr>
            <a:r>
              <a:rPr lang="en-US" sz="3600" b="1" dirty="0">
                <a:solidFill>
                  <a:srgbClr val="2196C9"/>
                </a:solidFill>
                <a:latin typeface="Calibri" pitchFamily="34" charset="0"/>
                <a:ea typeface="Calibri" pitchFamily="34" charset="-122"/>
                <a:cs typeface="Calibri" pitchFamily="34" charset="-120"/>
              </a:rPr>
              <a:t>02</a:t>
            </a:r>
            <a:endParaRPr lang="en-US" sz="3600" dirty="0"/>
          </a:p>
        </p:txBody>
      </p:sp>
      <p:sp>
        <p:nvSpPr>
          <p:cNvPr id="16" name="Text 14"/>
          <p:cNvSpPr/>
          <p:nvPr/>
        </p:nvSpPr>
        <p:spPr>
          <a:xfrm>
            <a:off x="3383280" y="1920240"/>
            <a:ext cx="2377440" cy="502920"/>
          </a:xfrm>
          <a:prstGeom prst="rect">
            <a:avLst/>
          </a:prstGeom>
          <a:noFill/>
          <a:ln/>
        </p:spPr>
        <p:txBody>
          <a:bodyPr wrap="square" rtlCol="0" anchor="ctr"/>
          <a:lstStyle/>
          <a:p>
            <a:pPr indent="0" marL="0">
              <a:buNone/>
            </a:pPr>
            <a:r>
              <a:rPr lang="en-US" sz="1600" b="1" dirty="0">
                <a:solidFill>
                  <a:srgbClr val="FFFFFF"/>
                </a:solidFill>
                <a:latin typeface="Calibri" pitchFamily="34" charset="0"/>
                <a:ea typeface="Calibri" pitchFamily="34" charset="-122"/>
                <a:cs typeface="Calibri" pitchFamily="34" charset="-120"/>
              </a:rPr>
              <a:t>Methodology Build</a:t>
            </a:r>
            <a:endParaRPr lang="en-US" sz="1600" dirty="0"/>
          </a:p>
        </p:txBody>
      </p:sp>
      <p:sp>
        <p:nvSpPr>
          <p:cNvPr id="17" name="Shape 15"/>
          <p:cNvSpPr/>
          <p:nvPr/>
        </p:nvSpPr>
        <p:spPr>
          <a:xfrm>
            <a:off x="3383280" y="2450592"/>
            <a:ext cx="2286000" cy="27432"/>
          </a:xfrm>
          <a:prstGeom prst="rect">
            <a:avLst/>
          </a:prstGeom>
          <a:solidFill>
            <a:srgbClr val="1A6B9A"/>
          </a:solidFill>
          <a:ln w="12700">
            <a:solidFill>
              <a:srgbClr val="1A6B9A"/>
            </a:solidFill>
            <a:prstDash val="solid"/>
          </a:ln>
        </p:spPr>
      </p:sp>
      <p:sp>
        <p:nvSpPr>
          <p:cNvPr id="18" name="Text 16"/>
          <p:cNvSpPr/>
          <p:nvPr/>
        </p:nvSpPr>
        <p:spPr>
          <a:xfrm>
            <a:off x="3383280" y="2560320"/>
            <a:ext cx="2377440" cy="1554480"/>
          </a:xfrm>
          <a:prstGeom prst="rect">
            <a:avLst/>
          </a:prstGeom>
          <a:noFill/>
          <a:ln/>
        </p:spPr>
        <p:txBody>
          <a:bodyPr wrap="square" rtlCol="0" anchor="t"/>
          <a:lstStyle/>
          <a:p>
            <a:pPr indent="0" marL="0">
              <a:lnSpc>
                <a:spcPct val="135000"/>
              </a:lnSpc>
              <a:buNone/>
            </a:pPr>
            <a:r>
              <a:rPr lang="en-US" sz="1100" dirty="0">
                <a:solidFill>
                  <a:srgbClr val="D6E8F5"/>
                </a:solidFill>
                <a:latin typeface="Calibri" pitchFamily="34" charset="0"/>
                <a:ea typeface="Calibri" pitchFamily="34" charset="-122"/>
                <a:cs typeface="Calibri" pitchFamily="34" charset="-120"/>
              </a:rPr>
              <a:t>With that context, we build the engagement methodology around your motion. Sessions, worksheets, facilitation guides, and report templates shaped for your client conversations.</a:t>
            </a:r>
            <a:endParaRPr lang="en-US" sz="1100" dirty="0"/>
          </a:p>
        </p:txBody>
      </p:sp>
      <p:sp>
        <p:nvSpPr>
          <p:cNvPr id="19" name="Text 17"/>
          <p:cNvSpPr/>
          <p:nvPr/>
        </p:nvSpPr>
        <p:spPr>
          <a:xfrm>
            <a:off x="3383280" y="4206240"/>
            <a:ext cx="2377440" cy="411480"/>
          </a:xfrm>
          <a:prstGeom prst="rect">
            <a:avLst/>
          </a:prstGeom>
          <a:noFill/>
          <a:ln/>
        </p:spPr>
        <p:txBody>
          <a:bodyPr wrap="square" rtlCol="0" anchor="ctr"/>
          <a:lstStyle/>
          <a:p>
            <a:pPr indent="0" marL="0">
              <a:lnSpc>
                <a:spcPct val="120000"/>
              </a:lnSpc>
              <a:buNone/>
            </a:pPr>
            <a:r>
              <a:rPr lang="en-US" sz="900" i="1" dirty="0">
                <a:solidFill>
                  <a:srgbClr val="2196C9"/>
                </a:solidFill>
                <a:latin typeface="Calibri" pitchFamily="34" charset="0"/>
                <a:ea typeface="Calibri" pitchFamily="34" charset="-122"/>
                <a:cs typeface="Calibri" pitchFamily="34" charset="-120"/>
              </a:rPr>
              <a:t>Output: Full methodology package, white-labeled</a:t>
            </a:r>
            <a:endParaRPr lang="en-US" sz="900" dirty="0"/>
          </a:p>
        </p:txBody>
      </p:sp>
      <p:sp>
        <p:nvSpPr>
          <p:cNvPr id="20" name="Shape 18"/>
          <p:cNvSpPr/>
          <p:nvPr/>
        </p:nvSpPr>
        <p:spPr>
          <a:xfrm>
            <a:off x="5961888" y="2743200"/>
            <a:ext cx="100584" cy="27432"/>
          </a:xfrm>
          <a:prstGeom prst="rect">
            <a:avLst/>
          </a:prstGeom>
          <a:solidFill>
            <a:srgbClr val="1A6B9A"/>
          </a:solidFill>
          <a:ln w="12700">
            <a:solidFill>
              <a:srgbClr val="1A6B9A"/>
            </a:solidFill>
            <a:prstDash val="solid"/>
          </a:ln>
        </p:spPr>
      </p:sp>
      <p:sp>
        <p:nvSpPr>
          <p:cNvPr id="21" name="Shape 19"/>
          <p:cNvSpPr/>
          <p:nvPr/>
        </p:nvSpPr>
        <p:spPr>
          <a:xfrm>
            <a:off x="6080760" y="1143000"/>
            <a:ext cx="2743200" cy="3657600"/>
          </a:xfrm>
          <a:prstGeom prst="rect">
            <a:avLst/>
          </a:prstGeom>
          <a:solidFill>
            <a:srgbClr val="1B2A4A"/>
          </a:solidFill>
          <a:ln w="12700">
            <a:solidFill>
              <a:srgbClr val="1B2A4A"/>
            </a:solidFill>
            <a:prstDash val="solid"/>
          </a:ln>
          <a:effectLst>
            <a:outerShdw sx="100000" sy="100000" kx="0" ky="0" algn="bl" rotWithShape="0" blurRad="101600" dist="38100" dir="8100000">
              <a:srgbClr val="000000">
                <a:alpha val="12000"/>
              </a:srgbClr>
            </a:outerShdw>
          </a:effectLst>
        </p:spPr>
      </p:sp>
      <p:sp>
        <p:nvSpPr>
          <p:cNvPr id="22" name="Shape 20"/>
          <p:cNvSpPr/>
          <p:nvPr/>
        </p:nvSpPr>
        <p:spPr>
          <a:xfrm>
            <a:off x="6080760" y="1143000"/>
            <a:ext cx="2743200" cy="54864"/>
          </a:xfrm>
          <a:prstGeom prst="rect">
            <a:avLst/>
          </a:prstGeom>
          <a:solidFill>
            <a:srgbClr val="2196C9"/>
          </a:solidFill>
          <a:ln w="12700">
            <a:solidFill>
              <a:srgbClr val="2196C9"/>
            </a:solidFill>
            <a:prstDash val="solid"/>
          </a:ln>
        </p:spPr>
      </p:sp>
      <p:sp>
        <p:nvSpPr>
          <p:cNvPr id="23" name="Text 21"/>
          <p:cNvSpPr/>
          <p:nvPr/>
        </p:nvSpPr>
        <p:spPr>
          <a:xfrm>
            <a:off x="6263640" y="1298448"/>
            <a:ext cx="731520" cy="594360"/>
          </a:xfrm>
          <a:prstGeom prst="rect">
            <a:avLst/>
          </a:prstGeom>
          <a:noFill/>
          <a:ln/>
        </p:spPr>
        <p:txBody>
          <a:bodyPr wrap="square" rtlCol="0" anchor="ctr"/>
          <a:lstStyle/>
          <a:p>
            <a:pPr indent="0" marL="0">
              <a:buNone/>
            </a:pPr>
            <a:r>
              <a:rPr lang="en-US" sz="3600" b="1" dirty="0">
                <a:solidFill>
                  <a:srgbClr val="2196C9"/>
                </a:solidFill>
                <a:latin typeface="Calibri" pitchFamily="34" charset="0"/>
                <a:ea typeface="Calibri" pitchFamily="34" charset="-122"/>
                <a:cs typeface="Calibri" pitchFamily="34" charset="-120"/>
              </a:rPr>
              <a:t>03</a:t>
            </a:r>
            <a:endParaRPr lang="en-US" sz="3600" dirty="0"/>
          </a:p>
        </p:txBody>
      </p:sp>
      <p:sp>
        <p:nvSpPr>
          <p:cNvPr id="24" name="Text 22"/>
          <p:cNvSpPr/>
          <p:nvPr/>
        </p:nvSpPr>
        <p:spPr>
          <a:xfrm>
            <a:off x="6263640" y="1920240"/>
            <a:ext cx="2377440" cy="502920"/>
          </a:xfrm>
          <a:prstGeom prst="rect">
            <a:avLst/>
          </a:prstGeom>
          <a:noFill/>
          <a:ln/>
        </p:spPr>
        <p:txBody>
          <a:bodyPr wrap="square" rtlCol="0" anchor="ctr"/>
          <a:lstStyle/>
          <a:p>
            <a:pPr indent="0" marL="0">
              <a:buNone/>
            </a:pPr>
            <a:r>
              <a:rPr lang="en-US" sz="1600" b="1" dirty="0">
                <a:solidFill>
                  <a:srgbClr val="FFFFFF"/>
                </a:solidFill>
                <a:latin typeface="Calibri" pitchFamily="34" charset="0"/>
                <a:ea typeface="Calibri" pitchFamily="34" charset="-122"/>
                <a:cs typeface="Calibri" pitchFamily="34" charset="-120"/>
              </a:rPr>
              <a:t>Enablement</a:t>
            </a:r>
            <a:endParaRPr lang="en-US" sz="1600" dirty="0"/>
          </a:p>
        </p:txBody>
      </p:sp>
      <p:sp>
        <p:nvSpPr>
          <p:cNvPr id="25" name="Shape 23"/>
          <p:cNvSpPr/>
          <p:nvPr/>
        </p:nvSpPr>
        <p:spPr>
          <a:xfrm>
            <a:off x="6263640" y="2450592"/>
            <a:ext cx="2286000" cy="27432"/>
          </a:xfrm>
          <a:prstGeom prst="rect">
            <a:avLst/>
          </a:prstGeom>
          <a:solidFill>
            <a:srgbClr val="1A6B9A"/>
          </a:solidFill>
          <a:ln w="12700">
            <a:solidFill>
              <a:srgbClr val="1A6B9A"/>
            </a:solidFill>
            <a:prstDash val="solid"/>
          </a:ln>
        </p:spPr>
      </p:sp>
      <p:sp>
        <p:nvSpPr>
          <p:cNvPr id="26" name="Text 24"/>
          <p:cNvSpPr/>
          <p:nvPr/>
        </p:nvSpPr>
        <p:spPr>
          <a:xfrm>
            <a:off x="6263640" y="2560320"/>
            <a:ext cx="2377440" cy="1554480"/>
          </a:xfrm>
          <a:prstGeom prst="rect">
            <a:avLst/>
          </a:prstGeom>
          <a:noFill/>
          <a:ln/>
        </p:spPr>
        <p:txBody>
          <a:bodyPr wrap="square" rtlCol="0" anchor="t"/>
          <a:lstStyle/>
          <a:p>
            <a:pPr indent="0" marL="0">
              <a:lnSpc>
                <a:spcPct val="135000"/>
              </a:lnSpc>
              <a:buNone/>
            </a:pPr>
            <a:r>
              <a:rPr lang="en-US" sz="1100" dirty="0">
                <a:solidFill>
                  <a:srgbClr val="D6E8F5"/>
                </a:solidFill>
                <a:latin typeface="Calibri" pitchFamily="34" charset="0"/>
                <a:ea typeface="Calibri" pitchFamily="34" charset="-122"/>
                <a:cs typeface="Calibri" pitchFamily="34" charset="-120"/>
              </a:rPr>
              <a:t>You go to market with a structured, repeatable methodology you helped shape. What works and what does not gets fed back in. The methodology improves with use.</a:t>
            </a:r>
            <a:endParaRPr lang="en-US" sz="1100" dirty="0"/>
          </a:p>
        </p:txBody>
      </p:sp>
      <p:sp>
        <p:nvSpPr>
          <p:cNvPr id="27" name="Text 25"/>
          <p:cNvSpPr/>
          <p:nvPr/>
        </p:nvSpPr>
        <p:spPr>
          <a:xfrm>
            <a:off x="6263640" y="4206240"/>
            <a:ext cx="2377440" cy="411480"/>
          </a:xfrm>
          <a:prstGeom prst="rect">
            <a:avLst/>
          </a:prstGeom>
          <a:noFill/>
          <a:ln/>
        </p:spPr>
        <p:txBody>
          <a:bodyPr wrap="square" rtlCol="0" anchor="ctr"/>
          <a:lstStyle/>
          <a:p>
            <a:pPr indent="0" marL="0">
              <a:lnSpc>
                <a:spcPct val="120000"/>
              </a:lnSpc>
              <a:buNone/>
            </a:pPr>
            <a:r>
              <a:rPr lang="en-US" sz="900" i="1" dirty="0">
                <a:solidFill>
                  <a:srgbClr val="2196C9"/>
                </a:solidFill>
                <a:latin typeface="Calibri" pitchFamily="34" charset="0"/>
                <a:ea typeface="Calibri" pitchFamily="34" charset="-122"/>
                <a:cs typeface="Calibri" pitchFamily="34" charset="-120"/>
              </a:rPr>
              <a:t>Output: Partner-ready, client-facing delivery capability</a:t>
            </a:r>
            <a:endParaRPr lang="en-US" sz="900" dirty="0"/>
          </a:p>
        </p:txBody>
      </p:sp>
      <p:sp>
        <p:nvSpPr>
          <p:cNvPr id="28" name="Shape 26"/>
          <p:cNvSpPr/>
          <p:nvPr/>
        </p:nvSpPr>
        <p:spPr>
          <a:xfrm>
            <a:off x="0" y="4956048"/>
            <a:ext cx="9144000" cy="187452"/>
          </a:xfrm>
          <a:prstGeom prst="rect">
            <a:avLst/>
          </a:prstGeom>
          <a:solidFill>
            <a:srgbClr val="1B2A4A"/>
          </a:solidFill>
          <a:ln w="12700">
            <a:solidFill>
              <a:srgbClr val="1B2A4A"/>
            </a:solidFill>
            <a:prstDash val="solid"/>
          </a:ln>
        </p:spPr>
      </p:sp>
      <p:sp>
        <p:nvSpPr>
          <p:cNvPr id="29" name="Text 27"/>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30" name="Text 28"/>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B2A"/>
          </a:solidFill>
          <a:ln w="12700">
            <a:solidFill>
              <a:srgbClr val="0D1B2A"/>
            </a:solidFill>
            <a:prstDash val="solid"/>
          </a:ln>
        </p:spPr>
      </p:sp>
      <p:sp>
        <p:nvSpPr>
          <p:cNvPr id="3" name="Text 1"/>
          <p:cNvSpPr/>
          <p:nvPr/>
        </p:nvSpPr>
        <p:spPr>
          <a:xfrm>
            <a:off x="320040" y="109728"/>
            <a:ext cx="640080" cy="640080"/>
          </a:xfrm>
          <a:prstGeom prst="rect">
            <a:avLst/>
          </a:prstGeom>
          <a:noFill/>
          <a:ln/>
        </p:spPr>
        <p:txBody>
          <a:bodyPr wrap="square" rtlCol="0" anchor="ctr"/>
          <a:lstStyle/>
          <a:p>
            <a:pPr indent="0" marL="0">
              <a:buNone/>
            </a:pPr>
            <a:r>
              <a:rPr lang="en-US" sz="2800" b="1" dirty="0">
                <a:solidFill>
                  <a:srgbClr val="2196C9"/>
                </a:solidFill>
                <a:latin typeface="Calibri" pitchFamily="34" charset="0"/>
                <a:ea typeface="Calibri" pitchFamily="34" charset="-122"/>
                <a:cs typeface="Calibri" pitchFamily="34" charset="-120"/>
              </a:rPr>
              <a:t>04</a:t>
            </a:r>
            <a:endParaRPr lang="en-US" sz="2800" dirty="0"/>
          </a:p>
        </p:txBody>
      </p:sp>
      <p:sp>
        <p:nvSpPr>
          <p:cNvPr id="4" name="Text 2"/>
          <p:cNvSpPr/>
          <p:nvPr/>
        </p:nvSpPr>
        <p:spPr>
          <a:xfrm>
            <a:off x="1005840" y="164592"/>
            <a:ext cx="7315200" cy="59436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What We Need From You</a:t>
            </a:r>
            <a:endParaRPr lang="en-US" sz="2800" dirty="0"/>
          </a:p>
        </p:txBody>
      </p:sp>
      <p:sp>
        <p:nvSpPr>
          <p:cNvPr id="5" name="Shape 3"/>
          <p:cNvSpPr/>
          <p:nvPr/>
        </p:nvSpPr>
        <p:spPr>
          <a:xfrm>
            <a:off x="365760" y="1143000"/>
            <a:ext cx="4069080" cy="169164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365760" y="1143000"/>
            <a:ext cx="54864" cy="1691640"/>
          </a:xfrm>
          <a:prstGeom prst="rect">
            <a:avLst/>
          </a:prstGeom>
          <a:solidFill>
            <a:srgbClr val="2196C9"/>
          </a:solidFill>
          <a:ln w="12700">
            <a:solidFill>
              <a:srgbClr val="2196C9"/>
            </a:solidFill>
            <a:prstDash val="solid"/>
          </a:ln>
        </p:spPr>
      </p:sp>
      <p:sp>
        <p:nvSpPr>
          <p:cNvPr id="7" name="Text 5"/>
          <p:cNvSpPr/>
          <p:nvPr/>
        </p:nvSpPr>
        <p:spPr>
          <a:xfrm>
            <a:off x="548640" y="1252728"/>
            <a:ext cx="502920" cy="411480"/>
          </a:xfrm>
          <a:prstGeom prst="rect">
            <a:avLst/>
          </a:prstGeom>
          <a:noFill/>
          <a:ln/>
        </p:spPr>
        <p:txBody>
          <a:bodyPr wrap="square" rtlCol="0" anchor="ctr"/>
          <a:lstStyle/>
          <a:p>
            <a:pPr indent="0" marL="0">
              <a:buNone/>
            </a:pPr>
            <a:r>
              <a:rPr lang="en-US" sz="2200" b="1" dirty="0">
                <a:solidFill>
                  <a:srgbClr val="1A6B9A"/>
                </a:solidFill>
                <a:latin typeface="Calibri" pitchFamily="34" charset="0"/>
                <a:ea typeface="Calibri" pitchFamily="34" charset="-122"/>
                <a:cs typeface="Calibri" pitchFamily="34" charset="-120"/>
              </a:rPr>
              <a:t>01</a:t>
            </a:r>
            <a:endParaRPr lang="en-US" sz="2200" dirty="0"/>
          </a:p>
        </p:txBody>
      </p:sp>
      <p:sp>
        <p:nvSpPr>
          <p:cNvPr id="8" name="Text 6"/>
          <p:cNvSpPr/>
          <p:nvPr/>
        </p:nvSpPr>
        <p:spPr>
          <a:xfrm>
            <a:off x="1051560" y="1271016"/>
            <a:ext cx="3200400" cy="384048"/>
          </a:xfrm>
          <a:prstGeom prst="rect">
            <a:avLst/>
          </a:prstGeom>
          <a:noFill/>
          <a:ln/>
        </p:spPr>
        <p:txBody>
          <a:bodyPr wrap="square" rtlCol="0" anchor="ctr"/>
          <a:lstStyle/>
          <a:p>
            <a:pPr indent="0" marL="0">
              <a:buNone/>
            </a:pPr>
            <a:r>
              <a:rPr lang="en-US" sz="1500" b="1" dirty="0">
                <a:solidFill>
                  <a:srgbClr val="1A2535"/>
                </a:solidFill>
                <a:latin typeface="Calibri" pitchFamily="34" charset="0"/>
                <a:ea typeface="Calibri" pitchFamily="34" charset="-122"/>
                <a:cs typeface="Calibri" pitchFamily="34" charset="-120"/>
              </a:rPr>
              <a:t>Honesty</a:t>
            </a:r>
            <a:endParaRPr lang="en-US" sz="1500" dirty="0"/>
          </a:p>
        </p:txBody>
      </p:sp>
      <p:sp>
        <p:nvSpPr>
          <p:cNvPr id="9" name="Text 7"/>
          <p:cNvSpPr/>
          <p:nvPr/>
        </p:nvSpPr>
        <p:spPr>
          <a:xfrm>
            <a:off x="548640" y="1709928"/>
            <a:ext cx="3749040" cy="1005840"/>
          </a:xfrm>
          <a:prstGeom prst="rect">
            <a:avLst/>
          </a:prstGeom>
          <a:noFill/>
          <a:ln/>
        </p:spPr>
        <p:txBody>
          <a:bodyPr wrap="square" rtlCol="0" anchor="t"/>
          <a:lstStyle/>
          <a:p>
            <a:pPr indent="0" marL="0">
              <a:lnSpc>
                <a:spcPct val="130000"/>
              </a:lnSpc>
              <a:buNone/>
            </a:pPr>
            <a:r>
              <a:rPr lang="en-US" sz="1100" dirty="0">
                <a:solidFill>
                  <a:srgbClr val="4A5568"/>
                </a:solidFill>
                <a:latin typeface="Calibri" pitchFamily="34" charset="0"/>
                <a:ea typeface="Calibri" pitchFamily="34" charset="-122"/>
                <a:cs typeface="Calibri" pitchFamily="34" charset="-120"/>
              </a:rPr>
              <a:t>About what is working and what is not. Polished answers produce generic methodology. The more candid you are about where things break down, the more useful what we build together will be.</a:t>
            </a:r>
            <a:endParaRPr lang="en-US" sz="1100" dirty="0"/>
          </a:p>
        </p:txBody>
      </p:sp>
      <p:sp>
        <p:nvSpPr>
          <p:cNvPr id="10" name="Shape 8"/>
          <p:cNvSpPr/>
          <p:nvPr/>
        </p:nvSpPr>
        <p:spPr>
          <a:xfrm>
            <a:off x="4617720" y="1143000"/>
            <a:ext cx="4069080" cy="169164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4617720" y="1143000"/>
            <a:ext cx="54864" cy="1691640"/>
          </a:xfrm>
          <a:prstGeom prst="rect">
            <a:avLst/>
          </a:prstGeom>
          <a:solidFill>
            <a:srgbClr val="2196C9"/>
          </a:solidFill>
          <a:ln w="12700">
            <a:solidFill>
              <a:srgbClr val="2196C9"/>
            </a:solidFill>
            <a:prstDash val="solid"/>
          </a:ln>
        </p:spPr>
      </p:sp>
      <p:sp>
        <p:nvSpPr>
          <p:cNvPr id="12" name="Text 10"/>
          <p:cNvSpPr/>
          <p:nvPr/>
        </p:nvSpPr>
        <p:spPr>
          <a:xfrm>
            <a:off x="4800600" y="1252728"/>
            <a:ext cx="502920" cy="411480"/>
          </a:xfrm>
          <a:prstGeom prst="rect">
            <a:avLst/>
          </a:prstGeom>
          <a:noFill/>
          <a:ln/>
        </p:spPr>
        <p:txBody>
          <a:bodyPr wrap="square" rtlCol="0" anchor="ctr"/>
          <a:lstStyle/>
          <a:p>
            <a:pPr indent="0" marL="0">
              <a:buNone/>
            </a:pPr>
            <a:r>
              <a:rPr lang="en-US" sz="2200" b="1" dirty="0">
                <a:solidFill>
                  <a:srgbClr val="1A6B9A"/>
                </a:solidFill>
                <a:latin typeface="Calibri" pitchFamily="34" charset="0"/>
                <a:ea typeface="Calibri" pitchFamily="34" charset="-122"/>
                <a:cs typeface="Calibri" pitchFamily="34" charset="-120"/>
              </a:rPr>
              <a:t>02</a:t>
            </a:r>
            <a:endParaRPr lang="en-US" sz="2200" dirty="0"/>
          </a:p>
        </p:txBody>
      </p:sp>
      <p:sp>
        <p:nvSpPr>
          <p:cNvPr id="13" name="Text 11"/>
          <p:cNvSpPr/>
          <p:nvPr/>
        </p:nvSpPr>
        <p:spPr>
          <a:xfrm>
            <a:off x="5303520" y="1271016"/>
            <a:ext cx="3200400" cy="384048"/>
          </a:xfrm>
          <a:prstGeom prst="rect">
            <a:avLst/>
          </a:prstGeom>
          <a:noFill/>
          <a:ln/>
        </p:spPr>
        <p:txBody>
          <a:bodyPr wrap="square" rtlCol="0" anchor="ctr"/>
          <a:lstStyle/>
          <a:p>
            <a:pPr indent="0" marL="0">
              <a:buNone/>
            </a:pPr>
            <a:r>
              <a:rPr lang="en-US" sz="1500" b="1" dirty="0">
                <a:solidFill>
                  <a:srgbClr val="1A2535"/>
                </a:solidFill>
                <a:latin typeface="Calibri" pitchFamily="34" charset="0"/>
                <a:ea typeface="Calibri" pitchFamily="34" charset="-122"/>
                <a:cs typeface="Calibri" pitchFamily="34" charset="-120"/>
              </a:rPr>
              <a:t>Real Conversations</a:t>
            </a:r>
            <a:endParaRPr lang="en-US" sz="1500" dirty="0"/>
          </a:p>
        </p:txBody>
      </p:sp>
      <p:sp>
        <p:nvSpPr>
          <p:cNvPr id="14" name="Text 12"/>
          <p:cNvSpPr/>
          <p:nvPr/>
        </p:nvSpPr>
        <p:spPr>
          <a:xfrm>
            <a:off x="4800600" y="1709928"/>
            <a:ext cx="3749040" cy="1005840"/>
          </a:xfrm>
          <a:prstGeom prst="rect">
            <a:avLst/>
          </a:prstGeom>
          <a:noFill/>
          <a:ln/>
        </p:spPr>
        <p:txBody>
          <a:bodyPr wrap="square" rtlCol="0" anchor="t"/>
          <a:lstStyle/>
          <a:p>
            <a:pPr indent="0" marL="0">
              <a:lnSpc>
                <a:spcPct val="130000"/>
              </a:lnSpc>
              <a:buNone/>
            </a:pPr>
            <a:r>
              <a:rPr lang="en-US" sz="1100" dirty="0">
                <a:solidFill>
                  <a:srgbClr val="4A5568"/>
                </a:solidFill>
                <a:latin typeface="Calibri" pitchFamily="34" charset="0"/>
                <a:ea typeface="Calibri" pitchFamily="34" charset="-122"/>
                <a:cs typeface="Calibri" pitchFamily="34" charset="-120"/>
              </a:rPr>
              <a:t>Access to actual client conversations, not sanitized versions. The language your clients use, the objections they raise, the questions that kill deals. That is what the methodology gets built around.</a:t>
            </a:r>
            <a:endParaRPr lang="en-US" sz="1100" dirty="0"/>
          </a:p>
        </p:txBody>
      </p:sp>
      <p:sp>
        <p:nvSpPr>
          <p:cNvPr id="15" name="Shape 13"/>
          <p:cNvSpPr/>
          <p:nvPr/>
        </p:nvSpPr>
        <p:spPr>
          <a:xfrm>
            <a:off x="365760" y="3017520"/>
            <a:ext cx="4069080" cy="169164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16" name="Shape 14"/>
          <p:cNvSpPr/>
          <p:nvPr/>
        </p:nvSpPr>
        <p:spPr>
          <a:xfrm>
            <a:off x="365760" y="3017520"/>
            <a:ext cx="54864" cy="1691640"/>
          </a:xfrm>
          <a:prstGeom prst="rect">
            <a:avLst/>
          </a:prstGeom>
          <a:solidFill>
            <a:srgbClr val="2196C9"/>
          </a:solidFill>
          <a:ln w="12700">
            <a:solidFill>
              <a:srgbClr val="2196C9"/>
            </a:solidFill>
            <a:prstDash val="solid"/>
          </a:ln>
        </p:spPr>
      </p:sp>
      <p:sp>
        <p:nvSpPr>
          <p:cNvPr id="17" name="Text 15"/>
          <p:cNvSpPr/>
          <p:nvPr/>
        </p:nvSpPr>
        <p:spPr>
          <a:xfrm>
            <a:off x="548640" y="3127248"/>
            <a:ext cx="502920" cy="411480"/>
          </a:xfrm>
          <a:prstGeom prst="rect">
            <a:avLst/>
          </a:prstGeom>
          <a:noFill/>
          <a:ln/>
        </p:spPr>
        <p:txBody>
          <a:bodyPr wrap="square" rtlCol="0" anchor="ctr"/>
          <a:lstStyle/>
          <a:p>
            <a:pPr indent="0" marL="0">
              <a:buNone/>
            </a:pPr>
            <a:r>
              <a:rPr lang="en-US" sz="2200" b="1" dirty="0">
                <a:solidFill>
                  <a:srgbClr val="1A6B9A"/>
                </a:solidFill>
                <a:latin typeface="Calibri" pitchFamily="34" charset="0"/>
                <a:ea typeface="Calibri" pitchFamily="34" charset="-122"/>
                <a:cs typeface="Calibri" pitchFamily="34" charset="-120"/>
              </a:rPr>
              <a:t>03</a:t>
            </a:r>
            <a:endParaRPr lang="en-US" sz="2200" dirty="0"/>
          </a:p>
        </p:txBody>
      </p:sp>
      <p:sp>
        <p:nvSpPr>
          <p:cNvPr id="18" name="Text 16"/>
          <p:cNvSpPr/>
          <p:nvPr/>
        </p:nvSpPr>
        <p:spPr>
          <a:xfrm>
            <a:off x="1051560" y="3145536"/>
            <a:ext cx="3200400" cy="384048"/>
          </a:xfrm>
          <a:prstGeom prst="rect">
            <a:avLst/>
          </a:prstGeom>
          <a:noFill/>
          <a:ln/>
        </p:spPr>
        <p:txBody>
          <a:bodyPr wrap="square" rtlCol="0" anchor="ctr"/>
          <a:lstStyle/>
          <a:p>
            <a:pPr indent="0" marL="0">
              <a:buNone/>
            </a:pPr>
            <a:r>
              <a:rPr lang="en-US" sz="1500" b="1" dirty="0">
                <a:solidFill>
                  <a:srgbClr val="1A2535"/>
                </a:solidFill>
                <a:latin typeface="Calibri" pitchFamily="34" charset="0"/>
                <a:ea typeface="Calibri" pitchFamily="34" charset="-122"/>
                <a:cs typeface="Calibri" pitchFamily="34" charset="-120"/>
              </a:rPr>
              <a:t>Decision Access</a:t>
            </a:r>
            <a:endParaRPr lang="en-US" sz="1500" dirty="0"/>
          </a:p>
        </p:txBody>
      </p:sp>
      <p:sp>
        <p:nvSpPr>
          <p:cNvPr id="19" name="Text 17"/>
          <p:cNvSpPr/>
          <p:nvPr/>
        </p:nvSpPr>
        <p:spPr>
          <a:xfrm>
            <a:off x="548640" y="3584448"/>
            <a:ext cx="3749040" cy="1005840"/>
          </a:xfrm>
          <a:prstGeom prst="rect">
            <a:avLst/>
          </a:prstGeom>
          <a:noFill/>
          <a:ln/>
        </p:spPr>
        <p:txBody>
          <a:bodyPr wrap="square" rtlCol="0" anchor="t"/>
          <a:lstStyle/>
          <a:p>
            <a:pPr indent="0" marL="0">
              <a:lnSpc>
                <a:spcPct val="130000"/>
              </a:lnSpc>
              <a:buNone/>
            </a:pPr>
            <a:r>
              <a:rPr lang="en-US" sz="1100" dirty="0">
                <a:solidFill>
                  <a:srgbClr val="4A5568"/>
                </a:solidFill>
                <a:latin typeface="Calibri" pitchFamily="34" charset="0"/>
                <a:ea typeface="Calibri" pitchFamily="34" charset="-122"/>
                <a:cs typeface="Calibri" pitchFamily="34" charset="-120"/>
              </a:rPr>
              <a:t>A point of contact who can make decisions. If every output needs three layers of internal approval before we can move, the engagement stalls. We need someone in the room who can say yes.</a:t>
            </a:r>
            <a:endParaRPr lang="en-US" sz="1100" dirty="0"/>
          </a:p>
        </p:txBody>
      </p:sp>
      <p:sp>
        <p:nvSpPr>
          <p:cNvPr id="20" name="Shape 18"/>
          <p:cNvSpPr/>
          <p:nvPr/>
        </p:nvSpPr>
        <p:spPr>
          <a:xfrm>
            <a:off x="4617720" y="3017520"/>
            <a:ext cx="4069080" cy="169164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21" name="Shape 19"/>
          <p:cNvSpPr/>
          <p:nvPr/>
        </p:nvSpPr>
        <p:spPr>
          <a:xfrm>
            <a:off x="4617720" y="3017520"/>
            <a:ext cx="54864" cy="1691640"/>
          </a:xfrm>
          <a:prstGeom prst="rect">
            <a:avLst/>
          </a:prstGeom>
          <a:solidFill>
            <a:srgbClr val="2196C9"/>
          </a:solidFill>
          <a:ln w="12700">
            <a:solidFill>
              <a:srgbClr val="2196C9"/>
            </a:solidFill>
            <a:prstDash val="solid"/>
          </a:ln>
        </p:spPr>
      </p:sp>
      <p:sp>
        <p:nvSpPr>
          <p:cNvPr id="22" name="Text 20"/>
          <p:cNvSpPr/>
          <p:nvPr/>
        </p:nvSpPr>
        <p:spPr>
          <a:xfrm>
            <a:off x="4800600" y="3127248"/>
            <a:ext cx="502920" cy="411480"/>
          </a:xfrm>
          <a:prstGeom prst="rect">
            <a:avLst/>
          </a:prstGeom>
          <a:noFill/>
          <a:ln/>
        </p:spPr>
        <p:txBody>
          <a:bodyPr wrap="square" rtlCol="0" anchor="ctr"/>
          <a:lstStyle/>
          <a:p>
            <a:pPr indent="0" marL="0">
              <a:buNone/>
            </a:pPr>
            <a:r>
              <a:rPr lang="en-US" sz="2200" b="1" dirty="0">
                <a:solidFill>
                  <a:srgbClr val="1A6B9A"/>
                </a:solidFill>
                <a:latin typeface="Calibri" pitchFamily="34" charset="0"/>
                <a:ea typeface="Calibri" pitchFamily="34" charset="-122"/>
                <a:cs typeface="Calibri" pitchFamily="34" charset="-120"/>
              </a:rPr>
              <a:t>04</a:t>
            </a:r>
            <a:endParaRPr lang="en-US" sz="2200" dirty="0"/>
          </a:p>
        </p:txBody>
      </p:sp>
      <p:sp>
        <p:nvSpPr>
          <p:cNvPr id="23" name="Text 21"/>
          <p:cNvSpPr/>
          <p:nvPr/>
        </p:nvSpPr>
        <p:spPr>
          <a:xfrm>
            <a:off x="5303520" y="3145536"/>
            <a:ext cx="3200400" cy="384048"/>
          </a:xfrm>
          <a:prstGeom prst="rect">
            <a:avLst/>
          </a:prstGeom>
          <a:noFill/>
          <a:ln/>
        </p:spPr>
        <p:txBody>
          <a:bodyPr wrap="square" rtlCol="0" anchor="ctr"/>
          <a:lstStyle/>
          <a:p>
            <a:pPr indent="0" marL="0">
              <a:buNone/>
            </a:pPr>
            <a:r>
              <a:rPr lang="en-US" sz="1500" b="1" dirty="0">
                <a:solidFill>
                  <a:srgbClr val="1A2535"/>
                </a:solidFill>
                <a:latin typeface="Calibri" pitchFamily="34" charset="0"/>
                <a:ea typeface="Calibri" pitchFamily="34" charset="-122"/>
                <a:cs typeface="Calibri" pitchFamily="34" charset="-120"/>
              </a:rPr>
              <a:t>Time</a:t>
            </a:r>
            <a:endParaRPr lang="en-US" sz="1500" dirty="0"/>
          </a:p>
        </p:txBody>
      </p:sp>
      <p:sp>
        <p:nvSpPr>
          <p:cNvPr id="24" name="Text 22"/>
          <p:cNvSpPr/>
          <p:nvPr/>
        </p:nvSpPr>
        <p:spPr>
          <a:xfrm>
            <a:off x="4800600" y="3584448"/>
            <a:ext cx="3749040" cy="1005840"/>
          </a:xfrm>
          <a:prstGeom prst="rect">
            <a:avLst/>
          </a:prstGeom>
          <a:noFill/>
          <a:ln/>
        </p:spPr>
        <p:txBody>
          <a:bodyPr wrap="square" rtlCol="0" anchor="t"/>
          <a:lstStyle/>
          <a:p>
            <a:pPr indent="0" marL="0">
              <a:lnSpc>
                <a:spcPct val="130000"/>
              </a:lnSpc>
              <a:buNone/>
            </a:pPr>
            <a:r>
              <a:rPr lang="en-US" sz="1100" dirty="0">
                <a:solidFill>
                  <a:srgbClr val="4A5568"/>
                </a:solidFill>
                <a:latin typeface="Calibri" pitchFamily="34" charset="0"/>
                <a:ea typeface="Calibri" pitchFamily="34" charset="-122"/>
                <a:cs typeface="Calibri" pitchFamily="34" charset="-120"/>
              </a:rPr>
              <a:t>Realistic session commitments, kept. The methodology cannot be built in a single workshop. It takes structured sessions with preparation between them. We will be specific about what that looks like.</a:t>
            </a:r>
            <a:endParaRPr lang="en-US" sz="1100" dirty="0"/>
          </a:p>
        </p:txBody>
      </p:sp>
      <p:sp>
        <p:nvSpPr>
          <p:cNvPr id="25" name="Shape 23"/>
          <p:cNvSpPr/>
          <p:nvPr/>
        </p:nvSpPr>
        <p:spPr>
          <a:xfrm>
            <a:off x="0" y="4956048"/>
            <a:ext cx="9144000" cy="187452"/>
          </a:xfrm>
          <a:prstGeom prst="rect">
            <a:avLst/>
          </a:prstGeom>
          <a:solidFill>
            <a:srgbClr val="1B2A4A"/>
          </a:solidFill>
          <a:ln w="12700">
            <a:solidFill>
              <a:srgbClr val="1B2A4A"/>
            </a:solidFill>
            <a:prstDash val="solid"/>
          </a:ln>
        </p:spPr>
      </p:sp>
      <p:sp>
        <p:nvSpPr>
          <p:cNvPr id="26" name="Text 24"/>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27" name="Text 25"/>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4</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109728"/>
            <a:ext cx="640080" cy="640080"/>
          </a:xfrm>
          <a:prstGeom prst="rect">
            <a:avLst/>
          </a:prstGeom>
          <a:noFill/>
          <a:ln/>
        </p:spPr>
        <p:txBody>
          <a:bodyPr wrap="square" rtlCol="0" anchor="ctr"/>
          <a:lstStyle/>
          <a:p>
            <a:pPr indent="0" marL="0">
              <a:buNone/>
            </a:pPr>
            <a:r>
              <a:rPr lang="en-US" sz="2800" b="1" dirty="0">
                <a:solidFill>
                  <a:srgbClr val="2196C9"/>
                </a:solidFill>
                <a:latin typeface="Calibri" pitchFamily="34" charset="0"/>
                <a:ea typeface="Calibri" pitchFamily="34" charset="-122"/>
                <a:cs typeface="Calibri" pitchFamily="34" charset="-120"/>
              </a:rPr>
              <a:t>05</a:t>
            </a:r>
            <a:endParaRPr lang="en-US" sz="2800" dirty="0"/>
          </a:p>
        </p:txBody>
      </p:sp>
      <p:sp>
        <p:nvSpPr>
          <p:cNvPr id="4" name="Text 2"/>
          <p:cNvSpPr/>
          <p:nvPr/>
        </p:nvSpPr>
        <p:spPr>
          <a:xfrm>
            <a:off x="1005840" y="164592"/>
            <a:ext cx="7315200" cy="59436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What You Get</a:t>
            </a:r>
            <a:endParaRPr lang="en-US" sz="2800" dirty="0"/>
          </a:p>
        </p:txBody>
      </p:sp>
      <p:sp>
        <p:nvSpPr>
          <p:cNvPr id="5" name="Shape 3"/>
          <p:cNvSpPr/>
          <p:nvPr/>
        </p:nvSpPr>
        <p:spPr>
          <a:xfrm>
            <a:off x="365760" y="1115568"/>
            <a:ext cx="4160520" cy="1097280"/>
          </a:xfrm>
          <a:prstGeom prst="rect">
            <a:avLst/>
          </a:prstGeom>
          <a:solidFill>
            <a:srgbClr val="1B2A4A"/>
          </a:solidFill>
          <a:ln w="12700">
            <a:solidFill>
              <a:srgbClr val="1E3A5F"/>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365760" y="1115568"/>
            <a:ext cx="54864" cy="1097280"/>
          </a:xfrm>
          <a:prstGeom prst="rect">
            <a:avLst/>
          </a:prstGeom>
          <a:solidFill>
            <a:srgbClr val="2196C9"/>
          </a:solidFill>
          <a:ln w="12700">
            <a:solidFill>
              <a:srgbClr val="2196C9"/>
            </a:solidFill>
            <a:prstDash val="solid"/>
          </a:ln>
        </p:spPr>
      </p:sp>
      <p:sp>
        <p:nvSpPr>
          <p:cNvPr id="7" name="Text 5"/>
          <p:cNvSpPr/>
          <p:nvPr/>
        </p:nvSpPr>
        <p:spPr>
          <a:xfrm>
            <a:off x="548640" y="1207008"/>
            <a:ext cx="411480" cy="347472"/>
          </a:xfrm>
          <a:prstGeom prst="rect">
            <a:avLst/>
          </a:prstGeom>
          <a:noFill/>
          <a:ln/>
        </p:spPr>
        <p:txBody>
          <a:bodyPr wrap="square" rtlCol="0" anchor="ctr"/>
          <a:lstStyle/>
          <a:p>
            <a:pPr indent="0" marL="0">
              <a:buNone/>
            </a:pPr>
            <a:r>
              <a:rPr lang="en-US" sz="1600" b="1" dirty="0">
                <a:solidFill>
                  <a:srgbClr val="1A6B9A"/>
                </a:solidFill>
                <a:latin typeface="Calibri" pitchFamily="34" charset="0"/>
                <a:ea typeface="Calibri" pitchFamily="34" charset="-122"/>
                <a:cs typeface="Calibri" pitchFamily="34" charset="-120"/>
              </a:rPr>
              <a:t>01</a:t>
            </a:r>
            <a:endParaRPr lang="en-US" sz="1600" dirty="0"/>
          </a:p>
        </p:txBody>
      </p:sp>
      <p:sp>
        <p:nvSpPr>
          <p:cNvPr id="8" name="Text 6"/>
          <p:cNvSpPr/>
          <p:nvPr/>
        </p:nvSpPr>
        <p:spPr>
          <a:xfrm>
            <a:off x="960120" y="1207008"/>
            <a:ext cx="338328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Facilitation Guides</a:t>
            </a:r>
            <a:endParaRPr lang="en-US" sz="1300" dirty="0"/>
          </a:p>
        </p:txBody>
      </p:sp>
      <p:sp>
        <p:nvSpPr>
          <p:cNvPr id="9" name="Text 7"/>
          <p:cNvSpPr/>
          <p:nvPr/>
        </p:nvSpPr>
        <p:spPr>
          <a:xfrm>
            <a:off x="548640" y="1591056"/>
            <a:ext cx="3840480" cy="530352"/>
          </a:xfrm>
          <a:prstGeom prst="rect">
            <a:avLst/>
          </a:prstGeom>
          <a:noFill/>
          <a:ln/>
        </p:spPr>
        <p:txBody>
          <a:bodyPr wrap="square" rtlCol="0" anchor="t"/>
          <a:lstStyle/>
          <a:p>
            <a:pPr indent="0" marL="0">
              <a:lnSpc>
                <a:spcPct val="125000"/>
              </a:lnSpc>
              <a:buNone/>
            </a:pPr>
            <a:r>
              <a:rPr lang="en-US" sz="1100" dirty="0">
                <a:solidFill>
                  <a:srgbClr val="D6E8F5"/>
                </a:solidFill>
                <a:latin typeface="Calibri" pitchFamily="34" charset="0"/>
                <a:ea typeface="Calibri" pitchFamily="34" charset="-122"/>
                <a:cs typeface="Calibri" pitchFamily="34" charset="-120"/>
              </a:rPr>
              <a:t>Written for your style and client audience, session by session. MM-facing, not shared with the client.</a:t>
            </a:r>
            <a:endParaRPr lang="en-US" sz="1100" dirty="0"/>
          </a:p>
        </p:txBody>
      </p:sp>
      <p:sp>
        <p:nvSpPr>
          <p:cNvPr id="10" name="Shape 8"/>
          <p:cNvSpPr/>
          <p:nvPr/>
        </p:nvSpPr>
        <p:spPr>
          <a:xfrm>
            <a:off x="4754880" y="1115568"/>
            <a:ext cx="4160520" cy="1097280"/>
          </a:xfrm>
          <a:prstGeom prst="rect">
            <a:avLst/>
          </a:prstGeom>
          <a:solidFill>
            <a:srgbClr val="1B2A4A"/>
          </a:solidFill>
          <a:ln w="12700">
            <a:solidFill>
              <a:srgbClr val="1E3A5F"/>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4754880" y="1115568"/>
            <a:ext cx="54864" cy="1097280"/>
          </a:xfrm>
          <a:prstGeom prst="rect">
            <a:avLst/>
          </a:prstGeom>
          <a:solidFill>
            <a:srgbClr val="2196C9"/>
          </a:solidFill>
          <a:ln w="12700">
            <a:solidFill>
              <a:srgbClr val="2196C9"/>
            </a:solidFill>
            <a:prstDash val="solid"/>
          </a:ln>
        </p:spPr>
      </p:sp>
      <p:sp>
        <p:nvSpPr>
          <p:cNvPr id="12" name="Text 10"/>
          <p:cNvSpPr/>
          <p:nvPr/>
        </p:nvSpPr>
        <p:spPr>
          <a:xfrm>
            <a:off x="4937760" y="1207008"/>
            <a:ext cx="411480" cy="347472"/>
          </a:xfrm>
          <a:prstGeom prst="rect">
            <a:avLst/>
          </a:prstGeom>
          <a:noFill/>
          <a:ln/>
        </p:spPr>
        <p:txBody>
          <a:bodyPr wrap="square" rtlCol="0" anchor="ctr"/>
          <a:lstStyle/>
          <a:p>
            <a:pPr indent="0" marL="0">
              <a:buNone/>
            </a:pPr>
            <a:r>
              <a:rPr lang="en-US" sz="1600" b="1" dirty="0">
                <a:solidFill>
                  <a:srgbClr val="1A6B9A"/>
                </a:solidFill>
                <a:latin typeface="Calibri" pitchFamily="34" charset="0"/>
                <a:ea typeface="Calibri" pitchFamily="34" charset="-122"/>
                <a:cs typeface="Calibri" pitchFamily="34" charset="-120"/>
              </a:rPr>
              <a:t>02</a:t>
            </a:r>
            <a:endParaRPr lang="en-US" sz="1600" dirty="0"/>
          </a:p>
        </p:txBody>
      </p:sp>
      <p:sp>
        <p:nvSpPr>
          <p:cNvPr id="13" name="Text 11"/>
          <p:cNvSpPr/>
          <p:nvPr/>
        </p:nvSpPr>
        <p:spPr>
          <a:xfrm>
            <a:off x="5349240" y="1207008"/>
            <a:ext cx="338328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Client-Facing Materials</a:t>
            </a:r>
            <a:endParaRPr lang="en-US" sz="1300" dirty="0"/>
          </a:p>
        </p:txBody>
      </p:sp>
      <p:sp>
        <p:nvSpPr>
          <p:cNvPr id="14" name="Text 12"/>
          <p:cNvSpPr/>
          <p:nvPr/>
        </p:nvSpPr>
        <p:spPr>
          <a:xfrm>
            <a:off x="4937760" y="1591056"/>
            <a:ext cx="3840480" cy="530352"/>
          </a:xfrm>
          <a:prstGeom prst="rect">
            <a:avLst/>
          </a:prstGeom>
          <a:noFill/>
          <a:ln/>
        </p:spPr>
        <p:txBody>
          <a:bodyPr wrap="square" rtlCol="0" anchor="t"/>
          <a:lstStyle/>
          <a:p>
            <a:pPr indent="0" marL="0">
              <a:lnSpc>
                <a:spcPct val="125000"/>
              </a:lnSpc>
              <a:buNone/>
            </a:pPr>
            <a:r>
              <a:rPr lang="en-US" sz="1100" dirty="0">
                <a:solidFill>
                  <a:srgbClr val="D6E8F5"/>
                </a:solidFill>
                <a:latin typeface="Calibri" pitchFamily="34" charset="0"/>
                <a:ea typeface="Calibri" pitchFamily="34" charset="-122"/>
                <a:cs typeface="Calibri" pitchFamily="34" charset="-120"/>
              </a:rPr>
              <a:t>Slide decks and worksheets shaped around your existing conversations, not vendor templates.</a:t>
            </a:r>
            <a:endParaRPr lang="en-US" sz="1100" dirty="0"/>
          </a:p>
        </p:txBody>
      </p:sp>
      <p:sp>
        <p:nvSpPr>
          <p:cNvPr id="15" name="Shape 13"/>
          <p:cNvSpPr/>
          <p:nvPr/>
        </p:nvSpPr>
        <p:spPr>
          <a:xfrm>
            <a:off x="365760" y="2377440"/>
            <a:ext cx="4160520" cy="1097280"/>
          </a:xfrm>
          <a:prstGeom prst="rect">
            <a:avLst/>
          </a:prstGeom>
          <a:solidFill>
            <a:srgbClr val="1B2A4A"/>
          </a:solidFill>
          <a:ln w="12700">
            <a:solidFill>
              <a:srgbClr val="1E3A5F"/>
            </a:solidFill>
            <a:prstDash val="solid"/>
          </a:ln>
          <a:effectLst>
            <a:outerShdw sx="100000" sy="100000" kx="0" ky="0" algn="bl" rotWithShape="0" blurRad="101600" dist="38100" dir="8100000">
              <a:srgbClr val="000000">
                <a:alpha val="12000"/>
              </a:srgbClr>
            </a:outerShdw>
          </a:effectLst>
        </p:spPr>
      </p:sp>
      <p:sp>
        <p:nvSpPr>
          <p:cNvPr id="16" name="Shape 14"/>
          <p:cNvSpPr/>
          <p:nvPr/>
        </p:nvSpPr>
        <p:spPr>
          <a:xfrm>
            <a:off x="365760" y="2377440"/>
            <a:ext cx="54864" cy="1097280"/>
          </a:xfrm>
          <a:prstGeom prst="rect">
            <a:avLst/>
          </a:prstGeom>
          <a:solidFill>
            <a:srgbClr val="2196C9"/>
          </a:solidFill>
          <a:ln w="12700">
            <a:solidFill>
              <a:srgbClr val="2196C9"/>
            </a:solidFill>
            <a:prstDash val="solid"/>
          </a:ln>
        </p:spPr>
      </p:sp>
      <p:sp>
        <p:nvSpPr>
          <p:cNvPr id="17" name="Text 15"/>
          <p:cNvSpPr/>
          <p:nvPr/>
        </p:nvSpPr>
        <p:spPr>
          <a:xfrm>
            <a:off x="548640" y="2468880"/>
            <a:ext cx="411480" cy="347472"/>
          </a:xfrm>
          <a:prstGeom prst="rect">
            <a:avLst/>
          </a:prstGeom>
          <a:noFill/>
          <a:ln/>
        </p:spPr>
        <p:txBody>
          <a:bodyPr wrap="square" rtlCol="0" anchor="ctr"/>
          <a:lstStyle/>
          <a:p>
            <a:pPr indent="0" marL="0">
              <a:buNone/>
            </a:pPr>
            <a:r>
              <a:rPr lang="en-US" sz="1600" b="1" dirty="0">
                <a:solidFill>
                  <a:srgbClr val="1A6B9A"/>
                </a:solidFill>
                <a:latin typeface="Calibri" pitchFamily="34" charset="0"/>
                <a:ea typeface="Calibri" pitchFamily="34" charset="-122"/>
                <a:cs typeface="Calibri" pitchFamily="34" charset="-120"/>
              </a:rPr>
              <a:t>03</a:t>
            </a:r>
            <a:endParaRPr lang="en-US" sz="1600" dirty="0"/>
          </a:p>
        </p:txBody>
      </p:sp>
      <p:sp>
        <p:nvSpPr>
          <p:cNvPr id="18" name="Text 16"/>
          <p:cNvSpPr/>
          <p:nvPr/>
        </p:nvSpPr>
        <p:spPr>
          <a:xfrm>
            <a:off x="960120" y="2468880"/>
            <a:ext cx="338328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Structured Worksheets</a:t>
            </a:r>
            <a:endParaRPr lang="en-US" sz="1300" dirty="0"/>
          </a:p>
        </p:txBody>
      </p:sp>
      <p:sp>
        <p:nvSpPr>
          <p:cNvPr id="19" name="Text 17"/>
          <p:cNvSpPr/>
          <p:nvPr/>
        </p:nvSpPr>
        <p:spPr>
          <a:xfrm>
            <a:off x="548640" y="2852928"/>
            <a:ext cx="3840480" cy="530352"/>
          </a:xfrm>
          <a:prstGeom prst="rect">
            <a:avLst/>
          </a:prstGeom>
          <a:noFill/>
          <a:ln/>
        </p:spPr>
        <p:txBody>
          <a:bodyPr wrap="square" rtlCol="0" anchor="t"/>
          <a:lstStyle/>
          <a:p>
            <a:pPr indent="0" marL="0">
              <a:lnSpc>
                <a:spcPct val="125000"/>
              </a:lnSpc>
              <a:buNone/>
            </a:pPr>
            <a:r>
              <a:rPr lang="en-US" sz="1100" dirty="0">
                <a:solidFill>
                  <a:srgbClr val="D6E8F5"/>
                </a:solidFill>
                <a:latin typeface="Calibri" pitchFamily="34" charset="0"/>
                <a:ea typeface="Calibri" pitchFamily="34" charset="-122"/>
                <a:cs typeface="Calibri" pitchFamily="34" charset="-120"/>
              </a:rPr>
              <a:t>Purpose-built to capture specific, recordable outputs at each session with your clients.</a:t>
            </a:r>
            <a:endParaRPr lang="en-US" sz="1100" dirty="0"/>
          </a:p>
        </p:txBody>
      </p:sp>
      <p:sp>
        <p:nvSpPr>
          <p:cNvPr id="20" name="Shape 18"/>
          <p:cNvSpPr/>
          <p:nvPr/>
        </p:nvSpPr>
        <p:spPr>
          <a:xfrm>
            <a:off x="4754880" y="2377440"/>
            <a:ext cx="4160520" cy="1097280"/>
          </a:xfrm>
          <a:prstGeom prst="rect">
            <a:avLst/>
          </a:prstGeom>
          <a:solidFill>
            <a:srgbClr val="1B2A4A"/>
          </a:solidFill>
          <a:ln w="12700">
            <a:solidFill>
              <a:srgbClr val="1E3A5F"/>
            </a:solidFill>
            <a:prstDash val="solid"/>
          </a:ln>
          <a:effectLst>
            <a:outerShdw sx="100000" sy="100000" kx="0" ky="0" algn="bl" rotWithShape="0" blurRad="101600" dist="38100" dir="8100000">
              <a:srgbClr val="000000">
                <a:alpha val="12000"/>
              </a:srgbClr>
            </a:outerShdw>
          </a:effectLst>
        </p:spPr>
      </p:sp>
      <p:sp>
        <p:nvSpPr>
          <p:cNvPr id="21" name="Shape 19"/>
          <p:cNvSpPr/>
          <p:nvPr/>
        </p:nvSpPr>
        <p:spPr>
          <a:xfrm>
            <a:off x="4754880" y="2377440"/>
            <a:ext cx="54864" cy="1097280"/>
          </a:xfrm>
          <a:prstGeom prst="rect">
            <a:avLst/>
          </a:prstGeom>
          <a:solidFill>
            <a:srgbClr val="2196C9"/>
          </a:solidFill>
          <a:ln w="12700">
            <a:solidFill>
              <a:srgbClr val="2196C9"/>
            </a:solidFill>
            <a:prstDash val="solid"/>
          </a:ln>
        </p:spPr>
      </p:sp>
      <p:sp>
        <p:nvSpPr>
          <p:cNvPr id="22" name="Text 20"/>
          <p:cNvSpPr/>
          <p:nvPr/>
        </p:nvSpPr>
        <p:spPr>
          <a:xfrm>
            <a:off x="4937760" y="2468880"/>
            <a:ext cx="411480" cy="347472"/>
          </a:xfrm>
          <a:prstGeom prst="rect">
            <a:avLst/>
          </a:prstGeom>
          <a:noFill/>
          <a:ln/>
        </p:spPr>
        <p:txBody>
          <a:bodyPr wrap="square" rtlCol="0" anchor="ctr"/>
          <a:lstStyle/>
          <a:p>
            <a:pPr indent="0" marL="0">
              <a:buNone/>
            </a:pPr>
            <a:r>
              <a:rPr lang="en-US" sz="1600" b="1" dirty="0">
                <a:solidFill>
                  <a:srgbClr val="1A6B9A"/>
                </a:solidFill>
                <a:latin typeface="Calibri" pitchFamily="34" charset="0"/>
                <a:ea typeface="Calibri" pitchFamily="34" charset="-122"/>
                <a:cs typeface="Calibri" pitchFamily="34" charset="-120"/>
              </a:rPr>
              <a:t>04</a:t>
            </a:r>
            <a:endParaRPr lang="en-US" sz="1600" dirty="0"/>
          </a:p>
        </p:txBody>
      </p:sp>
      <p:sp>
        <p:nvSpPr>
          <p:cNvPr id="23" name="Text 21"/>
          <p:cNvSpPr/>
          <p:nvPr/>
        </p:nvSpPr>
        <p:spPr>
          <a:xfrm>
            <a:off x="5349240" y="2468880"/>
            <a:ext cx="338328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Report Templates</a:t>
            </a:r>
            <a:endParaRPr lang="en-US" sz="1300" dirty="0"/>
          </a:p>
        </p:txBody>
      </p:sp>
      <p:sp>
        <p:nvSpPr>
          <p:cNvPr id="24" name="Text 22"/>
          <p:cNvSpPr/>
          <p:nvPr/>
        </p:nvSpPr>
        <p:spPr>
          <a:xfrm>
            <a:off x="4937760" y="2852928"/>
            <a:ext cx="3840480" cy="530352"/>
          </a:xfrm>
          <a:prstGeom prst="rect">
            <a:avLst/>
          </a:prstGeom>
          <a:noFill/>
          <a:ln/>
        </p:spPr>
        <p:txBody>
          <a:bodyPr wrap="square" rtlCol="0" anchor="t"/>
          <a:lstStyle/>
          <a:p>
            <a:pPr indent="0" marL="0">
              <a:lnSpc>
                <a:spcPct val="125000"/>
              </a:lnSpc>
              <a:buNone/>
            </a:pPr>
            <a:r>
              <a:rPr lang="en-US" sz="1100" dirty="0">
                <a:solidFill>
                  <a:srgbClr val="D6E8F5"/>
                </a:solidFill>
                <a:latin typeface="Calibri" pitchFamily="34" charset="0"/>
                <a:ea typeface="Calibri" pitchFamily="34" charset="-122"/>
                <a:cs typeface="Calibri" pitchFamily="34" charset="-120"/>
              </a:rPr>
              <a:t>Pre-built to reflect your delivery standard. Your brand throughout, not a generic vendor output.</a:t>
            </a:r>
            <a:endParaRPr lang="en-US" sz="1100" dirty="0"/>
          </a:p>
        </p:txBody>
      </p:sp>
      <p:sp>
        <p:nvSpPr>
          <p:cNvPr id="25" name="Shape 23"/>
          <p:cNvSpPr/>
          <p:nvPr/>
        </p:nvSpPr>
        <p:spPr>
          <a:xfrm>
            <a:off x="365760" y="3639312"/>
            <a:ext cx="4160520" cy="1097280"/>
          </a:xfrm>
          <a:prstGeom prst="rect">
            <a:avLst/>
          </a:prstGeom>
          <a:solidFill>
            <a:srgbClr val="1B2A4A"/>
          </a:solidFill>
          <a:ln w="12700">
            <a:solidFill>
              <a:srgbClr val="1E3A5F"/>
            </a:solidFill>
            <a:prstDash val="solid"/>
          </a:ln>
          <a:effectLst>
            <a:outerShdw sx="100000" sy="100000" kx="0" ky="0" algn="bl" rotWithShape="0" blurRad="101600" dist="38100" dir="8100000">
              <a:srgbClr val="000000">
                <a:alpha val="12000"/>
              </a:srgbClr>
            </a:outerShdw>
          </a:effectLst>
        </p:spPr>
      </p:sp>
      <p:sp>
        <p:nvSpPr>
          <p:cNvPr id="26" name="Shape 24"/>
          <p:cNvSpPr/>
          <p:nvPr/>
        </p:nvSpPr>
        <p:spPr>
          <a:xfrm>
            <a:off x="365760" y="3639312"/>
            <a:ext cx="54864" cy="1097280"/>
          </a:xfrm>
          <a:prstGeom prst="rect">
            <a:avLst/>
          </a:prstGeom>
          <a:solidFill>
            <a:srgbClr val="2196C9"/>
          </a:solidFill>
          <a:ln w="12700">
            <a:solidFill>
              <a:srgbClr val="2196C9"/>
            </a:solidFill>
            <a:prstDash val="solid"/>
          </a:ln>
        </p:spPr>
      </p:sp>
      <p:sp>
        <p:nvSpPr>
          <p:cNvPr id="27" name="Text 25"/>
          <p:cNvSpPr/>
          <p:nvPr/>
        </p:nvSpPr>
        <p:spPr>
          <a:xfrm>
            <a:off x="548640" y="3730752"/>
            <a:ext cx="411480" cy="347472"/>
          </a:xfrm>
          <a:prstGeom prst="rect">
            <a:avLst/>
          </a:prstGeom>
          <a:noFill/>
          <a:ln/>
        </p:spPr>
        <p:txBody>
          <a:bodyPr wrap="square" rtlCol="0" anchor="ctr"/>
          <a:lstStyle/>
          <a:p>
            <a:pPr indent="0" marL="0">
              <a:buNone/>
            </a:pPr>
            <a:r>
              <a:rPr lang="en-US" sz="1600" b="1" dirty="0">
                <a:solidFill>
                  <a:srgbClr val="1A6B9A"/>
                </a:solidFill>
                <a:latin typeface="Calibri" pitchFamily="34" charset="0"/>
                <a:ea typeface="Calibri" pitchFamily="34" charset="-122"/>
                <a:cs typeface="Calibri" pitchFamily="34" charset="-120"/>
              </a:rPr>
              <a:t>05</a:t>
            </a:r>
            <a:endParaRPr lang="en-US" sz="1600" dirty="0"/>
          </a:p>
        </p:txBody>
      </p:sp>
      <p:sp>
        <p:nvSpPr>
          <p:cNvPr id="28" name="Text 26"/>
          <p:cNvSpPr/>
          <p:nvPr/>
        </p:nvSpPr>
        <p:spPr>
          <a:xfrm>
            <a:off x="960120" y="3730752"/>
            <a:ext cx="338328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Vendor Reference Materials</a:t>
            </a:r>
            <a:endParaRPr lang="en-US" sz="1300" dirty="0"/>
          </a:p>
        </p:txBody>
      </p:sp>
      <p:sp>
        <p:nvSpPr>
          <p:cNvPr id="29" name="Text 27"/>
          <p:cNvSpPr/>
          <p:nvPr/>
        </p:nvSpPr>
        <p:spPr>
          <a:xfrm>
            <a:off x="548640" y="4114800"/>
            <a:ext cx="3840480" cy="530352"/>
          </a:xfrm>
          <a:prstGeom prst="rect">
            <a:avLst/>
          </a:prstGeom>
          <a:noFill/>
          <a:ln/>
        </p:spPr>
        <p:txBody>
          <a:bodyPr wrap="square" rtlCol="0" anchor="t"/>
          <a:lstStyle/>
          <a:p>
            <a:pPr indent="0" marL="0">
              <a:lnSpc>
                <a:spcPct val="125000"/>
              </a:lnSpc>
              <a:buNone/>
            </a:pPr>
            <a:r>
              <a:rPr lang="en-US" sz="1100" dirty="0">
                <a:solidFill>
                  <a:srgbClr val="D6E8F5"/>
                </a:solidFill>
                <a:latin typeface="Calibri" pitchFamily="34" charset="0"/>
                <a:ea typeface="Calibri" pitchFamily="34" charset="-122"/>
                <a:cs typeface="Calibri" pitchFamily="34" charset="-120"/>
              </a:rPr>
              <a:t>Reference architectures, technical briefs, and positioning guides developed collaboratively.</a:t>
            </a:r>
            <a:endParaRPr lang="en-US" sz="1100" dirty="0"/>
          </a:p>
        </p:txBody>
      </p:sp>
      <p:sp>
        <p:nvSpPr>
          <p:cNvPr id="30" name="Shape 28"/>
          <p:cNvSpPr/>
          <p:nvPr/>
        </p:nvSpPr>
        <p:spPr>
          <a:xfrm>
            <a:off x="4754880" y="3639312"/>
            <a:ext cx="4160520" cy="1097280"/>
          </a:xfrm>
          <a:prstGeom prst="rect">
            <a:avLst/>
          </a:prstGeom>
          <a:solidFill>
            <a:srgbClr val="1B2A4A"/>
          </a:solidFill>
          <a:ln w="12700">
            <a:solidFill>
              <a:srgbClr val="1E3A5F"/>
            </a:solidFill>
            <a:prstDash val="solid"/>
          </a:ln>
          <a:effectLst>
            <a:outerShdw sx="100000" sy="100000" kx="0" ky="0" algn="bl" rotWithShape="0" blurRad="101600" dist="38100" dir="8100000">
              <a:srgbClr val="000000">
                <a:alpha val="12000"/>
              </a:srgbClr>
            </a:outerShdw>
          </a:effectLst>
        </p:spPr>
      </p:sp>
      <p:sp>
        <p:nvSpPr>
          <p:cNvPr id="31" name="Shape 29"/>
          <p:cNvSpPr/>
          <p:nvPr/>
        </p:nvSpPr>
        <p:spPr>
          <a:xfrm>
            <a:off x="4754880" y="3639312"/>
            <a:ext cx="54864" cy="1097280"/>
          </a:xfrm>
          <a:prstGeom prst="rect">
            <a:avLst/>
          </a:prstGeom>
          <a:solidFill>
            <a:srgbClr val="2196C9"/>
          </a:solidFill>
          <a:ln w="12700">
            <a:solidFill>
              <a:srgbClr val="2196C9"/>
            </a:solidFill>
            <a:prstDash val="solid"/>
          </a:ln>
        </p:spPr>
      </p:sp>
      <p:sp>
        <p:nvSpPr>
          <p:cNvPr id="32" name="Text 30"/>
          <p:cNvSpPr/>
          <p:nvPr/>
        </p:nvSpPr>
        <p:spPr>
          <a:xfrm>
            <a:off x="4937760" y="3730752"/>
            <a:ext cx="411480" cy="347472"/>
          </a:xfrm>
          <a:prstGeom prst="rect">
            <a:avLst/>
          </a:prstGeom>
          <a:noFill/>
          <a:ln/>
        </p:spPr>
        <p:txBody>
          <a:bodyPr wrap="square" rtlCol="0" anchor="ctr"/>
          <a:lstStyle/>
          <a:p>
            <a:pPr indent="0" marL="0">
              <a:buNone/>
            </a:pPr>
            <a:r>
              <a:rPr lang="en-US" sz="1600" b="1" dirty="0">
                <a:solidFill>
                  <a:srgbClr val="1A6B9A"/>
                </a:solidFill>
                <a:latin typeface="Calibri" pitchFamily="34" charset="0"/>
                <a:ea typeface="Calibri" pitchFamily="34" charset="-122"/>
                <a:cs typeface="Calibri" pitchFamily="34" charset="-120"/>
              </a:rPr>
              <a:t>06</a:t>
            </a:r>
            <a:endParaRPr lang="en-US" sz="1600" dirty="0"/>
          </a:p>
        </p:txBody>
      </p:sp>
      <p:sp>
        <p:nvSpPr>
          <p:cNvPr id="33" name="Text 31"/>
          <p:cNvSpPr/>
          <p:nvPr/>
        </p:nvSpPr>
        <p:spPr>
          <a:xfrm>
            <a:off x="5349240" y="3730752"/>
            <a:ext cx="338328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White-Label Packaging</a:t>
            </a:r>
            <a:endParaRPr lang="en-US" sz="1300" dirty="0"/>
          </a:p>
        </p:txBody>
      </p:sp>
      <p:sp>
        <p:nvSpPr>
          <p:cNvPr id="34" name="Text 32"/>
          <p:cNvSpPr/>
          <p:nvPr/>
        </p:nvSpPr>
        <p:spPr>
          <a:xfrm>
            <a:off x="4937760" y="4114800"/>
            <a:ext cx="3840480" cy="530352"/>
          </a:xfrm>
          <a:prstGeom prst="rect">
            <a:avLst/>
          </a:prstGeom>
          <a:noFill/>
          <a:ln/>
        </p:spPr>
        <p:txBody>
          <a:bodyPr wrap="square" rtlCol="0" anchor="t"/>
          <a:lstStyle/>
          <a:p>
            <a:pPr indent="0" marL="0">
              <a:lnSpc>
                <a:spcPct val="125000"/>
              </a:lnSpc>
              <a:buNone/>
            </a:pPr>
            <a:r>
              <a:rPr lang="en-US" sz="1100" dirty="0">
                <a:solidFill>
                  <a:srgbClr val="D6E8F5"/>
                </a:solidFill>
                <a:latin typeface="Calibri" pitchFamily="34" charset="0"/>
                <a:ea typeface="Calibri" pitchFamily="34" charset="-122"/>
                <a:cs typeface="Calibri" pitchFamily="34" charset="-120"/>
              </a:rPr>
              <a:t>Partner branding throughout every client-facing document. IP ownership clearly governed.</a:t>
            </a:r>
            <a:endParaRPr lang="en-US" sz="1100" dirty="0"/>
          </a:p>
        </p:txBody>
      </p:sp>
      <p:sp>
        <p:nvSpPr>
          <p:cNvPr id="35" name="Shape 33"/>
          <p:cNvSpPr/>
          <p:nvPr/>
        </p:nvSpPr>
        <p:spPr>
          <a:xfrm>
            <a:off x="0" y="4956048"/>
            <a:ext cx="9144000" cy="187452"/>
          </a:xfrm>
          <a:prstGeom prst="rect">
            <a:avLst/>
          </a:prstGeom>
          <a:solidFill>
            <a:srgbClr val="1B2A4A"/>
          </a:solidFill>
          <a:ln w="12700">
            <a:solidFill>
              <a:srgbClr val="1B2A4A"/>
            </a:solidFill>
            <a:prstDash val="solid"/>
          </a:ln>
        </p:spPr>
      </p:sp>
      <p:sp>
        <p:nvSpPr>
          <p:cNvPr id="36" name="Text 34"/>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37" name="Text 35"/>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B2A"/>
          </a:solidFill>
          <a:ln w="12700">
            <a:solidFill>
              <a:srgbClr val="0D1B2A"/>
            </a:solidFill>
            <a:prstDash val="solid"/>
          </a:ln>
        </p:spPr>
      </p:sp>
      <p:sp>
        <p:nvSpPr>
          <p:cNvPr id="3" name="Text 1"/>
          <p:cNvSpPr/>
          <p:nvPr/>
        </p:nvSpPr>
        <p:spPr>
          <a:xfrm>
            <a:off x="320040" y="109728"/>
            <a:ext cx="640080" cy="640080"/>
          </a:xfrm>
          <a:prstGeom prst="rect">
            <a:avLst/>
          </a:prstGeom>
          <a:noFill/>
          <a:ln/>
        </p:spPr>
        <p:txBody>
          <a:bodyPr wrap="square" rtlCol="0" anchor="ctr"/>
          <a:lstStyle/>
          <a:p>
            <a:pPr indent="0" marL="0">
              <a:buNone/>
            </a:pPr>
            <a:r>
              <a:rPr lang="en-US" sz="2800" b="1" dirty="0">
                <a:solidFill>
                  <a:srgbClr val="2196C9"/>
                </a:solidFill>
                <a:latin typeface="Calibri" pitchFamily="34" charset="0"/>
                <a:ea typeface="Calibri" pitchFamily="34" charset="-122"/>
                <a:cs typeface="Calibri" pitchFamily="34" charset="-120"/>
              </a:rPr>
              <a:t>06</a:t>
            </a:r>
            <a:endParaRPr lang="en-US" sz="2800" dirty="0"/>
          </a:p>
        </p:txBody>
      </p:sp>
      <p:sp>
        <p:nvSpPr>
          <p:cNvPr id="4" name="Text 2"/>
          <p:cNvSpPr/>
          <p:nvPr/>
        </p:nvSpPr>
        <p:spPr>
          <a:xfrm>
            <a:off x="1005840" y="164592"/>
            <a:ext cx="7315200" cy="59436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The Vendor's Role</a:t>
            </a:r>
            <a:endParaRPr lang="en-US" sz="2800" dirty="0"/>
          </a:p>
        </p:txBody>
      </p:sp>
      <p:sp>
        <p:nvSpPr>
          <p:cNvPr id="5" name="Shape 3"/>
          <p:cNvSpPr/>
          <p:nvPr/>
        </p:nvSpPr>
        <p:spPr>
          <a:xfrm>
            <a:off x="365760" y="1115568"/>
            <a:ext cx="8412480" cy="731520"/>
          </a:xfrm>
          <a:prstGeom prst="rect">
            <a:avLst/>
          </a:prstGeom>
          <a:solidFill>
            <a:srgbClr val="1E3A5F"/>
          </a:solidFill>
          <a:ln w="12700">
            <a:solidFill>
              <a:srgbClr val="1E3A5F"/>
            </a:solidFill>
            <a:prstDash val="solid"/>
          </a:ln>
        </p:spPr>
      </p:sp>
      <p:sp>
        <p:nvSpPr>
          <p:cNvPr id="6" name="Text 4"/>
          <p:cNvSpPr/>
          <p:nvPr/>
        </p:nvSpPr>
        <p:spPr>
          <a:xfrm>
            <a:off x="548640" y="1170432"/>
            <a:ext cx="8046720" cy="621792"/>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The vendor is here as a resource. The partner's client relationship drives the room.</a:t>
            </a:r>
            <a:endParaRPr lang="en-US" sz="1600" dirty="0"/>
          </a:p>
        </p:txBody>
      </p:sp>
      <p:sp>
        <p:nvSpPr>
          <p:cNvPr id="7" name="Shape 5"/>
          <p:cNvSpPr/>
          <p:nvPr/>
        </p:nvSpPr>
        <p:spPr>
          <a:xfrm>
            <a:off x="365760" y="2011680"/>
            <a:ext cx="4160520" cy="274320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8" name="Shape 6"/>
          <p:cNvSpPr/>
          <p:nvPr/>
        </p:nvSpPr>
        <p:spPr>
          <a:xfrm>
            <a:off x="365760" y="2011680"/>
            <a:ext cx="4160520" cy="384048"/>
          </a:xfrm>
          <a:prstGeom prst="rect">
            <a:avLst/>
          </a:prstGeom>
          <a:solidFill>
            <a:srgbClr val="1A6B9A"/>
          </a:solidFill>
          <a:ln w="12700">
            <a:solidFill>
              <a:srgbClr val="1A6B9A"/>
            </a:solidFill>
            <a:prstDash val="solid"/>
          </a:ln>
        </p:spPr>
      </p:sp>
      <p:sp>
        <p:nvSpPr>
          <p:cNvPr id="9" name="Text 7"/>
          <p:cNvSpPr/>
          <p:nvPr/>
        </p:nvSpPr>
        <p:spPr>
          <a:xfrm>
            <a:off x="548640" y="2029968"/>
            <a:ext cx="3749040" cy="347472"/>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The vendor provides:</a:t>
            </a:r>
            <a:endParaRPr lang="en-US" sz="1200" dirty="0"/>
          </a:p>
        </p:txBody>
      </p:sp>
      <p:sp>
        <p:nvSpPr>
          <p:cNvPr id="10" name="Text 8"/>
          <p:cNvSpPr/>
          <p:nvPr/>
        </p:nvSpPr>
        <p:spPr>
          <a:xfrm>
            <a:off x="548640" y="2468880"/>
            <a:ext cx="3749040" cy="2148840"/>
          </a:xfrm>
          <a:prstGeom prst="rect">
            <a:avLst/>
          </a:prstGeom>
          <a:noFill/>
          <a:ln/>
        </p:spPr>
        <p:txBody>
          <a:bodyPr wrap="square" rtlCol="0" anchor="t"/>
          <a:lstStyle/>
          <a:p>
            <a:pPr marL="342900" indent="-342900">
              <a:lnSpc>
                <a:spcPct val="130000"/>
              </a:lnSpc>
              <a:spcAft>
                <a:spcPts val="800"/>
              </a:spcAft>
              <a:buSzPct val="100000"/>
              <a:buChar char="•"/>
            </a:pPr>
            <a:r>
              <a:rPr lang="en-US" sz="1200" dirty="0">
                <a:solidFill>
                  <a:srgbClr val="4A5568"/>
                </a:solidFill>
                <a:latin typeface="Calibri" pitchFamily="34" charset="0"/>
                <a:ea typeface="Calibri" pitchFamily="34" charset="-122"/>
                <a:cs typeface="Calibri" pitchFamily="34" charset="-120"/>
              </a:rPr>
              <a:t>Reference architectures and technical depth on request</a:t>
            </a:r>
            <a:endParaRPr lang="en-US" sz="1200" dirty="0"/>
          </a:p>
          <a:p>
            <a:pPr marL="342900" indent="-342900">
              <a:lnSpc>
                <a:spcPct val="130000"/>
              </a:lnSpc>
              <a:spcAft>
                <a:spcPts val="800"/>
              </a:spcAft>
              <a:buSzPct val="100000"/>
              <a:buChar char="•"/>
            </a:pPr>
            <a:r>
              <a:rPr lang="en-US" sz="1200" dirty="0">
                <a:solidFill>
                  <a:srgbClr val="4A5568"/>
                </a:solidFill>
                <a:latin typeface="Calibri" pitchFamily="34" charset="0"/>
                <a:ea typeface="Calibri" pitchFamily="34" charset="-122"/>
                <a:cs typeface="Calibri" pitchFamily="34" charset="-120"/>
              </a:rPr>
              <a:t>Positioning support when the partner surfaces a gap</a:t>
            </a:r>
            <a:endParaRPr lang="en-US" sz="1200" dirty="0"/>
          </a:p>
          <a:p>
            <a:pPr marL="342900" indent="-342900">
              <a:lnSpc>
                <a:spcPct val="130000"/>
              </a:lnSpc>
              <a:spcAft>
                <a:spcPts val="800"/>
              </a:spcAft>
              <a:buSzPct val="100000"/>
              <a:buChar char="•"/>
            </a:pPr>
            <a:r>
              <a:rPr lang="en-US" sz="1200" dirty="0">
                <a:solidFill>
                  <a:srgbClr val="4A5568"/>
                </a:solidFill>
                <a:latin typeface="Calibri" pitchFamily="34" charset="0"/>
                <a:ea typeface="Calibri" pitchFamily="34" charset="-122"/>
                <a:cs typeface="Calibri" pitchFamily="34" charset="-120"/>
              </a:rPr>
              <a:t>Market intelligence when it serves the partner's needs</a:t>
            </a:r>
            <a:endParaRPr lang="en-US" sz="1200" dirty="0"/>
          </a:p>
          <a:p>
            <a:pPr marL="342900" indent="-342900">
              <a:lnSpc>
                <a:spcPct val="130000"/>
              </a:lnSpc>
              <a:spcAft>
                <a:spcPts val="800"/>
              </a:spcAft>
              <a:buSzPct val="100000"/>
              <a:buChar char="•"/>
            </a:pPr>
            <a:r>
              <a:rPr lang="en-US" sz="1200" dirty="0">
                <a:solidFill>
                  <a:srgbClr val="4A5568"/>
                </a:solidFill>
                <a:latin typeface="Calibri" pitchFamily="34" charset="0"/>
                <a:ea typeface="Calibri" pitchFamily="34" charset="-122"/>
                <a:cs typeface="Calibri" pitchFamily="34" charset="-120"/>
              </a:rPr>
              <a:t>Commercial flexibility when the deal requires it</a:t>
            </a:r>
            <a:endParaRPr lang="en-US" sz="1200" dirty="0"/>
          </a:p>
        </p:txBody>
      </p:sp>
      <p:sp>
        <p:nvSpPr>
          <p:cNvPr id="11" name="Shape 9"/>
          <p:cNvSpPr/>
          <p:nvPr/>
        </p:nvSpPr>
        <p:spPr>
          <a:xfrm>
            <a:off x="4709160" y="2011680"/>
            <a:ext cx="4160520" cy="274320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12" name="Shape 10"/>
          <p:cNvSpPr/>
          <p:nvPr/>
        </p:nvSpPr>
        <p:spPr>
          <a:xfrm>
            <a:off x="4709160" y="2011680"/>
            <a:ext cx="4160520" cy="384048"/>
          </a:xfrm>
          <a:prstGeom prst="rect">
            <a:avLst/>
          </a:prstGeom>
          <a:solidFill>
            <a:srgbClr val="C0392B"/>
          </a:solidFill>
          <a:ln w="12700">
            <a:solidFill>
              <a:srgbClr val="C0392B"/>
            </a:solidFill>
            <a:prstDash val="solid"/>
          </a:ln>
        </p:spPr>
      </p:sp>
      <p:sp>
        <p:nvSpPr>
          <p:cNvPr id="13" name="Text 11"/>
          <p:cNvSpPr/>
          <p:nvPr/>
        </p:nvSpPr>
        <p:spPr>
          <a:xfrm>
            <a:off x="4892040" y="2029968"/>
            <a:ext cx="3749040" cy="347472"/>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The vendor does not:</a:t>
            </a:r>
            <a:endParaRPr lang="en-US" sz="1200" dirty="0"/>
          </a:p>
        </p:txBody>
      </p:sp>
      <p:sp>
        <p:nvSpPr>
          <p:cNvPr id="14" name="Text 12"/>
          <p:cNvSpPr/>
          <p:nvPr/>
        </p:nvSpPr>
        <p:spPr>
          <a:xfrm>
            <a:off x="4892040" y="2468880"/>
            <a:ext cx="3749040" cy="2148840"/>
          </a:xfrm>
          <a:prstGeom prst="rect">
            <a:avLst/>
          </a:prstGeom>
          <a:noFill/>
          <a:ln/>
        </p:spPr>
        <p:txBody>
          <a:bodyPr wrap="square" rtlCol="0" anchor="t"/>
          <a:lstStyle/>
          <a:p>
            <a:pPr marL="342900" indent="-342900">
              <a:lnSpc>
                <a:spcPct val="130000"/>
              </a:lnSpc>
              <a:spcAft>
                <a:spcPts val="800"/>
              </a:spcAft>
              <a:buSzPct val="100000"/>
              <a:buChar char="•"/>
            </a:pPr>
            <a:r>
              <a:rPr lang="en-US" sz="1200" dirty="0">
                <a:solidFill>
                  <a:srgbClr val="4A5568"/>
                </a:solidFill>
                <a:latin typeface="Calibri" pitchFamily="34" charset="0"/>
                <a:ea typeface="Calibri" pitchFamily="34" charset="-122"/>
                <a:cs typeface="Calibri" pitchFamily="34" charset="-120"/>
              </a:rPr>
              <a:t>Set the agenda or drive the session content</a:t>
            </a:r>
            <a:endParaRPr lang="en-US" sz="1200" dirty="0"/>
          </a:p>
          <a:p>
            <a:pPr marL="342900" indent="-342900">
              <a:lnSpc>
                <a:spcPct val="130000"/>
              </a:lnSpc>
              <a:spcAft>
                <a:spcPts val="800"/>
              </a:spcAft>
              <a:buSzPct val="100000"/>
              <a:buChar char="•"/>
            </a:pPr>
            <a:r>
              <a:rPr lang="en-US" sz="1200" dirty="0">
                <a:solidFill>
                  <a:srgbClr val="4A5568"/>
                </a:solidFill>
                <a:latin typeface="Calibri" pitchFamily="34" charset="0"/>
                <a:ea typeface="Calibri" pitchFamily="34" charset="-122"/>
                <a:cs typeface="Calibri" pitchFamily="34" charset="-120"/>
              </a:rPr>
              <a:t>Position their product before the client problem is understood</a:t>
            </a:r>
            <a:endParaRPr lang="en-US" sz="1200" dirty="0"/>
          </a:p>
          <a:p>
            <a:pPr marL="342900" indent="-342900">
              <a:lnSpc>
                <a:spcPct val="130000"/>
              </a:lnSpc>
              <a:spcAft>
                <a:spcPts val="800"/>
              </a:spcAft>
              <a:buSzPct val="100000"/>
              <a:buChar char="•"/>
            </a:pPr>
            <a:r>
              <a:rPr lang="en-US" sz="1200" dirty="0">
                <a:solidFill>
                  <a:srgbClr val="4A5568"/>
                </a:solidFill>
                <a:latin typeface="Calibri" pitchFamily="34" charset="0"/>
                <a:ea typeface="Calibri" pitchFamily="34" charset="-122"/>
                <a:cs typeface="Calibri" pitchFamily="34" charset="-120"/>
              </a:rPr>
              <a:t>Override the partner's read of their own client</a:t>
            </a:r>
            <a:endParaRPr lang="en-US" sz="1200" dirty="0"/>
          </a:p>
          <a:p>
            <a:pPr marL="342900" indent="-342900">
              <a:lnSpc>
                <a:spcPct val="130000"/>
              </a:lnSpc>
              <a:spcAft>
                <a:spcPts val="800"/>
              </a:spcAft>
              <a:buSzPct val="100000"/>
              <a:buChar char="•"/>
            </a:pPr>
            <a:r>
              <a:rPr lang="en-US" sz="1200" dirty="0">
                <a:solidFill>
                  <a:srgbClr val="4A5568"/>
                </a:solidFill>
                <a:latin typeface="Calibri" pitchFamily="34" charset="0"/>
                <a:ea typeface="Calibri" pitchFamily="34" charset="-122"/>
                <a:cs typeface="Calibri" pitchFamily="34" charset="-120"/>
              </a:rPr>
              <a:t>Use this engagement as a channel to the client relationship</a:t>
            </a:r>
            <a:endParaRPr lang="en-US" sz="1200" dirty="0"/>
          </a:p>
        </p:txBody>
      </p:sp>
      <p:sp>
        <p:nvSpPr>
          <p:cNvPr id="15" name="Shape 13"/>
          <p:cNvSpPr/>
          <p:nvPr/>
        </p:nvSpPr>
        <p:spPr>
          <a:xfrm>
            <a:off x="0" y="4956048"/>
            <a:ext cx="9144000" cy="187452"/>
          </a:xfrm>
          <a:prstGeom prst="rect">
            <a:avLst/>
          </a:prstGeom>
          <a:solidFill>
            <a:srgbClr val="1B2A4A"/>
          </a:solidFill>
          <a:ln w="12700">
            <a:solidFill>
              <a:srgbClr val="1B2A4A"/>
            </a:solidFill>
            <a:prstDash val="solid"/>
          </a:ln>
        </p:spPr>
      </p:sp>
      <p:sp>
        <p:nvSpPr>
          <p:cNvPr id="16" name="Text 14"/>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17" name="Text 15"/>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109728"/>
            <a:ext cx="640080" cy="640080"/>
          </a:xfrm>
          <a:prstGeom prst="rect">
            <a:avLst/>
          </a:prstGeom>
          <a:noFill/>
          <a:ln/>
        </p:spPr>
        <p:txBody>
          <a:bodyPr wrap="square" rtlCol="0" anchor="ctr"/>
          <a:lstStyle/>
          <a:p>
            <a:pPr indent="0" marL="0">
              <a:buNone/>
            </a:pPr>
            <a:r>
              <a:rPr lang="en-US" sz="2800" b="1" dirty="0">
                <a:solidFill>
                  <a:srgbClr val="2196C9"/>
                </a:solidFill>
                <a:latin typeface="Calibri" pitchFamily="34" charset="0"/>
                <a:ea typeface="Calibri" pitchFamily="34" charset="-122"/>
                <a:cs typeface="Calibri" pitchFamily="34" charset="-120"/>
              </a:rPr>
              <a:t>07</a:t>
            </a:r>
            <a:endParaRPr lang="en-US" sz="2800" dirty="0"/>
          </a:p>
        </p:txBody>
      </p:sp>
      <p:sp>
        <p:nvSpPr>
          <p:cNvPr id="4" name="Text 2"/>
          <p:cNvSpPr/>
          <p:nvPr/>
        </p:nvSpPr>
        <p:spPr>
          <a:xfrm>
            <a:off x="1005840" y="164592"/>
            <a:ext cx="7315200" cy="59436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Session Plan</a:t>
            </a:r>
            <a:endParaRPr lang="en-US" sz="28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320040" y="1078992"/>
          <a:ext cx="8503920" cy="914400"/>
        </p:xfrm>
        <a:graphic>
          <a:graphicData uri="http://schemas.openxmlformats.org/drawingml/2006/table">
            <a:tbl>
              <a:tblPr/>
              <a:tblGrid>
                <a:gridCol w="914400"/>
                <a:gridCol w="2743200"/>
                <a:gridCol w="2560320"/>
                <a:gridCol w="2560320"/>
              </a:tblGrid>
              <a:tr h="594360">
                <a:tc>
                  <a:txBody>
                    <a:bodyPr/>
                    <a:lstStyle/>
                    <a:p>
                      <a:pPr algn="l" indent="0" marL="0">
                        <a:buNone/>
                      </a:pPr>
                      <a:r>
                        <a:rPr lang="en-US" sz="1100" b="1" dirty="0">
                          <a:solidFill>
                            <a:srgbClr val="FFFFFF"/>
                          </a:solidFill>
                          <a:latin typeface="Calibri" pitchFamily="34" charset="0"/>
                          <a:ea typeface="Calibri" pitchFamily="34" charset="-122"/>
                          <a:cs typeface="Calibri" pitchFamily="34" charset="-120"/>
                        </a:rPr>
                        <a:t>Session</a:t>
                      </a:r>
                      <a:endParaRPr lang="en-US" sz="1100" dirty="0">
                        <a:latin typeface="Calibri" charset="0"/>
                        <a:ea typeface="Calibri" charset="0"/>
                        <a:cs typeface="Calibri" charset="0"/>
                      </a:endParaRPr>
                    </a:p>
                  </a:txBody>
                  <a:tcPr marL="76200" marR="76200" marT="50800" marB="508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100" b="1" dirty="0">
                          <a:solidFill>
                            <a:srgbClr val="FFFFFF"/>
                          </a:solidFill>
                          <a:latin typeface="Calibri" pitchFamily="34" charset="0"/>
                          <a:ea typeface="Calibri" pitchFamily="34" charset="-122"/>
                          <a:cs typeface="Calibri" pitchFamily="34" charset="-120"/>
                        </a:rPr>
                        <a:t>Focus</a:t>
                      </a:r>
                      <a:endParaRPr lang="en-US" sz="1100" dirty="0">
                        <a:latin typeface="Calibri" charset="0"/>
                        <a:ea typeface="Calibri" charset="0"/>
                        <a:cs typeface="Calibri" charset="0"/>
                      </a:endParaRPr>
                    </a:p>
                  </a:txBody>
                  <a:tcPr marL="76200" marR="76200" marT="50800" marB="508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100" b="1" dirty="0">
                          <a:solidFill>
                            <a:srgbClr val="FFFFFF"/>
                          </a:solidFill>
                          <a:latin typeface="Calibri" pitchFamily="34" charset="0"/>
                          <a:ea typeface="Calibri" pitchFamily="34" charset="-122"/>
                          <a:cs typeface="Calibri" pitchFamily="34" charset="-120"/>
                        </a:rPr>
                        <a:t>Who's in the Room</a:t>
                      </a:r>
                      <a:endParaRPr lang="en-US" sz="1100" dirty="0">
                        <a:latin typeface="Calibri" charset="0"/>
                        <a:ea typeface="Calibri" charset="0"/>
                        <a:cs typeface="Calibri" charset="0"/>
                      </a:endParaRPr>
                    </a:p>
                  </a:txBody>
                  <a:tcPr marL="76200" marR="76200" marT="50800" marB="508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c>
                  <a:txBody>
                    <a:bodyPr/>
                    <a:lstStyle/>
                    <a:p>
                      <a:pPr algn="l" indent="0" marL="0">
                        <a:buNone/>
                      </a:pPr>
                      <a:r>
                        <a:rPr lang="en-US" sz="1100" b="1" dirty="0">
                          <a:solidFill>
                            <a:srgbClr val="FFFFFF"/>
                          </a:solidFill>
                          <a:latin typeface="Calibri" pitchFamily="34" charset="0"/>
                          <a:ea typeface="Calibri" pitchFamily="34" charset="-122"/>
                          <a:cs typeface="Calibri" pitchFamily="34" charset="-120"/>
                        </a:rPr>
                        <a:t>Output</a:t>
                      </a:r>
                      <a:endParaRPr lang="en-US" sz="1100" dirty="0">
                        <a:latin typeface="Calibri" charset="0"/>
                        <a:ea typeface="Calibri" charset="0"/>
                        <a:cs typeface="Calibri" charset="0"/>
                      </a:endParaRPr>
                    </a:p>
                  </a:txBody>
                  <a:tcPr marL="76200" marR="76200" marT="50800" marB="50800">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2196C9"/>
                    </a:solidFill>
                  </a:tcPr>
                </a:tc>
              </a:tr>
              <a:tr h="594360">
                <a:tc>
                  <a:txBody>
                    <a:bodyPr/>
                    <a:lstStyle/>
                    <a:p>
                      <a:pPr algn="l" indent="0" marL="0">
                        <a:buNone/>
                      </a:pPr>
                      <a:r>
                        <a:rPr lang="en-US" sz="1200" b="1" dirty="0">
                          <a:solidFill>
                            <a:srgbClr val="2196C9"/>
                          </a:solidFill>
                          <a:latin typeface="Calibri" pitchFamily="34" charset="0"/>
                          <a:ea typeface="Calibri" pitchFamily="34" charset="-122"/>
                          <a:cs typeface="Calibri" pitchFamily="34" charset="-120"/>
                        </a:rPr>
                        <a:t>Kickoff</a:t>
                      </a:r>
                      <a:endParaRPr lang="en-US" sz="12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Scope alignment, methodology overview, partner discovery</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Partner lead, vendor contact, MM</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Completed Discovery Questionnaire</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594360">
                <a:tc>
                  <a:txBody>
                    <a:bodyPr/>
                    <a:lstStyle/>
                    <a:p>
                      <a:pPr algn="l" indent="0" marL="0">
                        <a:buNone/>
                      </a:pPr>
                      <a:r>
                        <a:rPr lang="en-US" sz="1200" b="1" dirty="0">
                          <a:solidFill>
                            <a:srgbClr val="2196C9"/>
                          </a:solidFill>
                          <a:latin typeface="Calibri" pitchFamily="34" charset="0"/>
                          <a:ea typeface="Calibri" pitchFamily="34" charset="-122"/>
                          <a:cs typeface="Calibri" pitchFamily="34" charset="-120"/>
                        </a:rPr>
                        <a:t>Session 2</a:t>
                      </a:r>
                      <a:endParaRPr lang="en-US" sz="12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Archetype-specific: client problem framing and market translation</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Partner lead, MM</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Session output summary</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594360">
                <a:tc>
                  <a:txBody>
                    <a:bodyPr/>
                    <a:lstStyle/>
                    <a:p>
                      <a:pPr algn="l" indent="0" marL="0">
                        <a:buNone/>
                      </a:pPr>
                      <a:r>
                        <a:rPr lang="en-US" sz="1200" b="1" dirty="0">
                          <a:solidFill>
                            <a:srgbClr val="2196C9"/>
                          </a:solidFill>
                          <a:latin typeface="Calibri" pitchFamily="34" charset="0"/>
                          <a:ea typeface="Calibri" pitchFamily="34" charset="-122"/>
                          <a:cs typeface="Calibri" pitchFamily="34" charset="-120"/>
                        </a:rPr>
                        <a:t>Session 3</a:t>
                      </a:r>
                      <a:endParaRPr lang="en-US" sz="12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Methodology build: facilitation guides and client materials drafted</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Partner lead, MM, vendor on request</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Draft methodology package</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r h="594360">
                <a:tc>
                  <a:txBody>
                    <a:bodyPr/>
                    <a:lstStyle/>
                    <a:p>
                      <a:pPr algn="l" indent="0" marL="0">
                        <a:buNone/>
                      </a:pPr>
                      <a:r>
                        <a:rPr lang="en-US" sz="1200" b="1" dirty="0">
                          <a:solidFill>
                            <a:srgbClr val="2196C9"/>
                          </a:solidFill>
                          <a:latin typeface="Calibri" pitchFamily="34" charset="0"/>
                          <a:ea typeface="Calibri" pitchFamily="34" charset="-122"/>
                          <a:cs typeface="Calibri" pitchFamily="34" charset="-120"/>
                        </a:rPr>
                        <a:t>Session 4</a:t>
                      </a:r>
                      <a:endParaRPr lang="en-US" sz="12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Dry run: partner leads simulated client session</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Partner lead, MM</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Refined methodology, partner ready to deliver</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E3A5F"/>
                    </a:solidFill>
                  </a:tcPr>
                </a:tc>
              </a:tr>
              <a:tr h="594360">
                <a:tc>
                  <a:txBody>
                    <a:bodyPr/>
                    <a:lstStyle/>
                    <a:p>
                      <a:pPr algn="l" indent="0" marL="0">
                        <a:buNone/>
                      </a:pPr>
                      <a:r>
                        <a:rPr lang="en-US" sz="1200" b="1" dirty="0">
                          <a:solidFill>
                            <a:srgbClr val="2196C9"/>
                          </a:solidFill>
                          <a:latin typeface="Calibri" pitchFamily="34" charset="0"/>
                          <a:ea typeface="Calibri" pitchFamily="34" charset="-122"/>
                          <a:cs typeface="Calibri" pitchFamily="34" charset="-120"/>
                        </a:rPr>
                        <a:t>Session 5*</a:t>
                      </a:r>
                      <a:endParaRPr lang="en-US" sz="12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Final review and white-label packaging</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Partner lead, MM, vendor</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c>
                  <a:txBody>
                    <a:bodyPr/>
                    <a:lstStyle/>
                    <a:p>
                      <a:pPr algn="l" indent="0" marL="0">
                        <a:buNone/>
                      </a:pPr>
                      <a:r>
                        <a:rPr lang="en-US" sz="1100" dirty="0">
                          <a:solidFill>
                            <a:srgbClr val="D6E8F5"/>
                          </a:solidFill>
                          <a:latin typeface="Calibri" pitchFamily="34" charset="0"/>
                          <a:ea typeface="Calibri" pitchFamily="34" charset="-122"/>
                          <a:cs typeface="Calibri" pitchFamily="34" charset="-120"/>
                        </a:rPr>
                        <a:t>Complete engagement package</a:t>
                      </a:r>
                      <a:endParaRPr lang="en-US" sz="1100" dirty="0">
                        <a:latin typeface="Calibri" charset="0"/>
                        <a:ea typeface="Calibri" charset="0"/>
                        <a:cs typeface="Calibri" charset="0"/>
                      </a:endParaRPr>
                    </a:p>
                  </a:txBody>
                  <a:tcPr marL="76200" marR="76200" marT="50800" marB="50800" anchor="ctr">
                    <a:lnL w="6350" cap="flat" cmpd="sng" algn="ctr">
                      <a:solidFill>
                        <a:srgbClr val="1A6B9A"/>
                      </a:solidFill>
                      <a:prstDash val="solid"/>
                      <a:round/>
                      <a:headEnd type="none" w="med" len="med"/>
                      <a:tailEnd type="none" w="med" len="med"/>
                    </a:lnL>
                    <a:lnR w="6350" cap="flat" cmpd="sng" algn="ctr">
                      <a:solidFill>
                        <a:srgbClr val="1A6B9A"/>
                      </a:solidFill>
                      <a:prstDash val="solid"/>
                      <a:round/>
                      <a:headEnd type="none" w="med" len="med"/>
                      <a:tailEnd type="none" w="med" len="med"/>
                    </a:lnR>
                    <a:lnT w="6350" cap="flat" cmpd="sng" algn="ctr">
                      <a:solidFill>
                        <a:srgbClr val="1A6B9A"/>
                      </a:solidFill>
                      <a:prstDash val="solid"/>
                      <a:round/>
                      <a:headEnd type="none" w="med" len="med"/>
                      <a:tailEnd type="none" w="med" len="med"/>
                    </a:lnT>
                    <a:lnB w="6350" cap="flat" cmpd="sng" algn="ctr">
                      <a:solidFill>
                        <a:srgbClr val="1A6B9A"/>
                      </a:solidFill>
                      <a:prstDash val="solid"/>
                      <a:round/>
                      <a:headEnd type="none" w="med" len="med"/>
                      <a:tailEnd type="none" w="med" len="med"/>
                    </a:lnB>
                    <a:solidFill>
                      <a:srgbClr val="1B2A4A"/>
                    </a:solidFill>
                  </a:tcPr>
                </a:tc>
              </a:tr>
            </a:tbl>
          </a:graphicData>
        </a:graphic>
      </p:graphicFrame>
      <p:sp>
        <p:nvSpPr>
          <p:cNvPr id="6" name="Text 3"/>
          <p:cNvSpPr/>
          <p:nvPr/>
        </p:nvSpPr>
        <p:spPr>
          <a:xfrm>
            <a:off x="365760" y="4663440"/>
            <a:ext cx="8229600" cy="164592"/>
          </a:xfrm>
          <a:prstGeom prst="rect">
            <a:avLst/>
          </a:prstGeom>
          <a:noFill/>
          <a:ln/>
        </p:spPr>
        <p:txBody>
          <a:bodyPr wrap="square" rtlCol="0" anchor="ctr"/>
          <a:lstStyle/>
          <a:p>
            <a:pPr indent="0" marL="0">
              <a:buNone/>
            </a:pPr>
            <a:r>
              <a:rPr lang="en-US" sz="850" i="1" dirty="0">
                <a:solidFill>
                  <a:srgbClr val="8CA0B5"/>
                </a:solidFill>
                <a:latin typeface="Calibri" pitchFamily="34" charset="0"/>
                <a:ea typeface="Calibri" pitchFamily="34" charset="-122"/>
                <a:cs typeface="Calibri" pitchFamily="34" charset="-120"/>
              </a:rPr>
              <a:t>* Session count varies by archetype. See archetype variants at the end of this document.</a:t>
            </a:r>
            <a:endParaRPr lang="en-US" sz="850" dirty="0"/>
          </a:p>
        </p:txBody>
      </p:sp>
      <p:sp>
        <p:nvSpPr>
          <p:cNvPr id="7" name="Shape 4"/>
          <p:cNvSpPr/>
          <p:nvPr/>
        </p:nvSpPr>
        <p:spPr>
          <a:xfrm>
            <a:off x="0" y="4956048"/>
            <a:ext cx="9144000" cy="187452"/>
          </a:xfrm>
          <a:prstGeom prst="rect">
            <a:avLst/>
          </a:prstGeom>
          <a:solidFill>
            <a:srgbClr val="1B2A4A"/>
          </a:solidFill>
          <a:ln w="12700">
            <a:solidFill>
              <a:srgbClr val="1B2A4A"/>
            </a:solidFill>
            <a:prstDash val="solid"/>
          </a:ln>
        </p:spPr>
      </p:sp>
      <p:sp>
        <p:nvSpPr>
          <p:cNvPr id="8" name="Text 5"/>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9" name="Text 6"/>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7</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B2A"/>
          </a:solidFill>
          <a:ln w="12700">
            <a:solidFill>
              <a:srgbClr val="0D1B2A"/>
            </a:solidFill>
            <a:prstDash val="solid"/>
          </a:ln>
        </p:spPr>
      </p:sp>
      <p:sp>
        <p:nvSpPr>
          <p:cNvPr id="3" name="Text 1"/>
          <p:cNvSpPr/>
          <p:nvPr/>
        </p:nvSpPr>
        <p:spPr>
          <a:xfrm>
            <a:off x="320040" y="109728"/>
            <a:ext cx="640080" cy="640080"/>
          </a:xfrm>
          <a:prstGeom prst="rect">
            <a:avLst/>
          </a:prstGeom>
          <a:noFill/>
          <a:ln/>
        </p:spPr>
        <p:txBody>
          <a:bodyPr wrap="square" rtlCol="0" anchor="ctr"/>
          <a:lstStyle/>
          <a:p>
            <a:pPr indent="0" marL="0">
              <a:buNone/>
            </a:pPr>
            <a:r>
              <a:rPr lang="en-US" sz="2800" b="1" dirty="0">
                <a:solidFill>
                  <a:srgbClr val="2196C9"/>
                </a:solidFill>
                <a:latin typeface="Calibri" pitchFamily="34" charset="0"/>
                <a:ea typeface="Calibri" pitchFamily="34" charset="-122"/>
                <a:cs typeface="Calibri" pitchFamily="34" charset="-120"/>
              </a:rPr>
              <a:t>08</a:t>
            </a:r>
            <a:endParaRPr lang="en-US" sz="2800" dirty="0"/>
          </a:p>
        </p:txBody>
      </p:sp>
      <p:sp>
        <p:nvSpPr>
          <p:cNvPr id="4" name="Text 2"/>
          <p:cNvSpPr/>
          <p:nvPr/>
        </p:nvSpPr>
        <p:spPr>
          <a:xfrm>
            <a:off x="1005840" y="164592"/>
            <a:ext cx="7315200" cy="59436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Ground Rules</a:t>
            </a:r>
            <a:endParaRPr lang="en-US" sz="2800" dirty="0"/>
          </a:p>
        </p:txBody>
      </p:sp>
      <p:sp>
        <p:nvSpPr>
          <p:cNvPr id="5" name="Shape 3"/>
          <p:cNvSpPr/>
          <p:nvPr/>
        </p:nvSpPr>
        <p:spPr>
          <a:xfrm>
            <a:off x="365760" y="1143000"/>
            <a:ext cx="4160520" cy="169164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6" name="Shape 4"/>
          <p:cNvSpPr/>
          <p:nvPr/>
        </p:nvSpPr>
        <p:spPr>
          <a:xfrm>
            <a:off x="365760" y="1143000"/>
            <a:ext cx="4160520" cy="54864"/>
          </a:xfrm>
          <a:prstGeom prst="rect">
            <a:avLst/>
          </a:prstGeom>
          <a:solidFill>
            <a:srgbClr val="2196C9"/>
          </a:solidFill>
          <a:ln w="12700">
            <a:solidFill>
              <a:srgbClr val="2196C9"/>
            </a:solidFill>
            <a:prstDash val="solid"/>
          </a:ln>
        </p:spPr>
      </p:sp>
      <p:sp>
        <p:nvSpPr>
          <p:cNvPr id="7" name="Text 5"/>
          <p:cNvSpPr/>
          <p:nvPr/>
        </p:nvSpPr>
        <p:spPr>
          <a:xfrm>
            <a:off x="548640" y="1271016"/>
            <a:ext cx="502920" cy="411480"/>
          </a:xfrm>
          <a:prstGeom prst="rect">
            <a:avLst/>
          </a:prstGeom>
          <a:noFill/>
          <a:ln/>
        </p:spPr>
        <p:txBody>
          <a:bodyPr wrap="square" rtlCol="0" anchor="ctr"/>
          <a:lstStyle/>
          <a:p>
            <a:pPr indent="0" marL="0">
              <a:buNone/>
            </a:pPr>
            <a:r>
              <a:rPr lang="en-US" sz="2200" b="1" dirty="0">
                <a:solidFill>
                  <a:srgbClr val="1A6B9A"/>
                </a:solidFill>
                <a:latin typeface="Calibri" pitchFamily="34" charset="0"/>
                <a:ea typeface="Calibri" pitchFamily="34" charset="-122"/>
                <a:cs typeface="Calibri" pitchFamily="34" charset="-120"/>
              </a:rPr>
              <a:t>01</a:t>
            </a:r>
            <a:endParaRPr lang="en-US" sz="2200" dirty="0"/>
          </a:p>
        </p:txBody>
      </p:sp>
      <p:sp>
        <p:nvSpPr>
          <p:cNvPr id="8" name="Text 6"/>
          <p:cNvSpPr/>
          <p:nvPr/>
        </p:nvSpPr>
        <p:spPr>
          <a:xfrm>
            <a:off x="1051560" y="1289304"/>
            <a:ext cx="3291840" cy="384048"/>
          </a:xfrm>
          <a:prstGeom prst="rect">
            <a:avLst/>
          </a:prstGeom>
          <a:noFill/>
          <a:ln/>
        </p:spPr>
        <p:txBody>
          <a:bodyPr wrap="square" rtlCol="0" anchor="ctr"/>
          <a:lstStyle/>
          <a:p>
            <a:pPr indent="0" marL="0">
              <a:buNone/>
            </a:pPr>
            <a:r>
              <a:rPr lang="en-US" sz="1500" b="1" dirty="0">
                <a:solidFill>
                  <a:srgbClr val="1A2535"/>
                </a:solidFill>
                <a:latin typeface="Calibri" pitchFamily="34" charset="0"/>
                <a:ea typeface="Calibri" pitchFamily="34" charset="-122"/>
                <a:cs typeface="Calibri" pitchFamily="34" charset="-120"/>
              </a:rPr>
              <a:t>Confidentiality</a:t>
            </a:r>
            <a:endParaRPr lang="en-US" sz="1500" dirty="0"/>
          </a:p>
        </p:txBody>
      </p:sp>
      <p:sp>
        <p:nvSpPr>
          <p:cNvPr id="9" name="Text 7"/>
          <p:cNvSpPr/>
          <p:nvPr/>
        </p:nvSpPr>
        <p:spPr>
          <a:xfrm>
            <a:off x="548640" y="1737360"/>
            <a:ext cx="3794760" cy="1005840"/>
          </a:xfrm>
          <a:prstGeom prst="rect">
            <a:avLst/>
          </a:prstGeom>
          <a:noFill/>
          <a:ln/>
        </p:spPr>
        <p:txBody>
          <a:bodyPr wrap="square" rtlCol="0" anchor="t"/>
          <a:lstStyle/>
          <a:p>
            <a:pPr indent="0" marL="0">
              <a:lnSpc>
                <a:spcPct val="130000"/>
              </a:lnSpc>
              <a:buNone/>
            </a:pPr>
            <a:r>
              <a:rPr lang="en-US" sz="1150" dirty="0">
                <a:solidFill>
                  <a:srgbClr val="4A5568"/>
                </a:solidFill>
                <a:latin typeface="Calibri" pitchFamily="34" charset="0"/>
                <a:ea typeface="Calibri" pitchFamily="34" charset="-122"/>
                <a:cs typeface="Calibri" pitchFamily="34" charset="-120"/>
              </a:rPr>
              <a:t>What is said in these sessions shapes the methodology. It does not go back to vendor headquarters as market intelligence. Partner and client context stays in this room.</a:t>
            </a:r>
            <a:endParaRPr lang="en-US" sz="1150" dirty="0"/>
          </a:p>
        </p:txBody>
      </p:sp>
      <p:sp>
        <p:nvSpPr>
          <p:cNvPr id="10" name="Shape 8"/>
          <p:cNvSpPr/>
          <p:nvPr/>
        </p:nvSpPr>
        <p:spPr>
          <a:xfrm>
            <a:off x="4709160" y="1143000"/>
            <a:ext cx="4160520" cy="169164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11" name="Shape 9"/>
          <p:cNvSpPr/>
          <p:nvPr/>
        </p:nvSpPr>
        <p:spPr>
          <a:xfrm>
            <a:off x="4709160" y="1143000"/>
            <a:ext cx="4160520" cy="54864"/>
          </a:xfrm>
          <a:prstGeom prst="rect">
            <a:avLst/>
          </a:prstGeom>
          <a:solidFill>
            <a:srgbClr val="2196C9"/>
          </a:solidFill>
          <a:ln w="12700">
            <a:solidFill>
              <a:srgbClr val="2196C9"/>
            </a:solidFill>
            <a:prstDash val="solid"/>
          </a:ln>
        </p:spPr>
      </p:sp>
      <p:sp>
        <p:nvSpPr>
          <p:cNvPr id="12" name="Text 10"/>
          <p:cNvSpPr/>
          <p:nvPr/>
        </p:nvSpPr>
        <p:spPr>
          <a:xfrm>
            <a:off x="4892040" y="1271016"/>
            <a:ext cx="502920" cy="411480"/>
          </a:xfrm>
          <a:prstGeom prst="rect">
            <a:avLst/>
          </a:prstGeom>
          <a:noFill/>
          <a:ln/>
        </p:spPr>
        <p:txBody>
          <a:bodyPr wrap="square" rtlCol="0" anchor="ctr"/>
          <a:lstStyle/>
          <a:p>
            <a:pPr indent="0" marL="0">
              <a:buNone/>
            </a:pPr>
            <a:r>
              <a:rPr lang="en-US" sz="2200" b="1" dirty="0">
                <a:solidFill>
                  <a:srgbClr val="1A6B9A"/>
                </a:solidFill>
                <a:latin typeface="Calibri" pitchFamily="34" charset="0"/>
                <a:ea typeface="Calibri" pitchFamily="34" charset="-122"/>
                <a:cs typeface="Calibri" pitchFamily="34" charset="-120"/>
              </a:rPr>
              <a:t>02</a:t>
            </a:r>
            <a:endParaRPr lang="en-US" sz="2200" dirty="0"/>
          </a:p>
        </p:txBody>
      </p:sp>
      <p:sp>
        <p:nvSpPr>
          <p:cNvPr id="13" name="Text 11"/>
          <p:cNvSpPr/>
          <p:nvPr/>
        </p:nvSpPr>
        <p:spPr>
          <a:xfrm>
            <a:off x="5394960" y="1289304"/>
            <a:ext cx="3291840" cy="384048"/>
          </a:xfrm>
          <a:prstGeom prst="rect">
            <a:avLst/>
          </a:prstGeom>
          <a:noFill/>
          <a:ln/>
        </p:spPr>
        <p:txBody>
          <a:bodyPr wrap="square" rtlCol="0" anchor="ctr"/>
          <a:lstStyle/>
          <a:p>
            <a:pPr indent="0" marL="0">
              <a:buNone/>
            </a:pPr>
            <a:r>
              <a:rPr lang="en-US" sz="1500" b="1" dirty="0">
                <a:solidFill>
                  <a:srgbClr val="1A2535"/>
                </a:solidFill>
                <a:latin typeface="Calibri" pitchFamily="34" charset="0"/>
                <a:ea typeface="Calibri" pitchFamily="34" charset="-122"/>
                <a:cs typeface="Calibri" pitchFamily="34" charset="-120"/>
              </a:rPr>
              <a:t>IP Ownership</a:t>
            </a:r>
            <a:endParaRPr lang="en-US" sz="1500" dirty="0"/>
          </a:p>
        </p:txBody>
      </p:sp>
      <p:sp>
        <p:nvSpPr>
          <p:cNvPr id="14" name="Text 12"/>
          <p:cNvSpPr/>
          <p:nvPr/>
        </p:nvSpPr>
        <p:spPr>
          <a:xfrm>
            <a:off x="4892040" y="1737360"/>
            <a:ext cx="3794760" cy="1005840"/>
          </a:xfrm>
          <a:prstGeom prst="rect">
            <a:avLst/>
          </a:prstGeom>
          <a:noFill/>
          <a:ln/>
        </p:spPr>
        <p:txBody>
          <a:bodyPr wrap="square" rtlCol="0" anchor="t"/>
          <a:lstStyle/>
          <a:p>
            <a:pPr indent="0" marL="0">
              <a:lnSpc>
                <a:spcPct val="130000"/>
              </a:lnSpc>
              <a:buNone/>
            </a:pPr>
            <a:r>
              <a:rPr lang="en-US" sz="1150" dirty="0">
                <a:solidFill>
                  <a:srgbClr val="4A5568"/>
                </a:solidFill>
                <a:latin typeface="Calibri" pitchFamily="34" charset="0"/>
                <a:ea typeface="Calibri" pitchFamily="34" charset="-122"/>
                <a:cs typeface="Calibri" pitchFamily="34" charset="-120"/>
              </a:rPr>
              <a:t>The methodology and all client-facing materials belong to the partner. White-labeled, partner-branded, governed by the engagement agreement. Not a vendor asset.</a:t>
            </a:r>
            <a:endParaRPr lang="en-US" sz="1150" dirty="0"/>
          </a:p>
        </p:txBody>
      </p:sp>
      <p:sp>
        <p:nvSpPr>
          <p:cNvPr id="15" name="Shape 13"/>
          <p:cNvSpPr/>
          <p:nvPr/>
        </p:nvSpPr>
        <p:spPr>
          <a:xfrm>
            <a:off x="365760" y="3017520"/>
            <a:ext cx="4160520" cy="169164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16" name="Shape 14"/>
          <p:cNvSpPr/>
          <p:nvPr/>
        </p:nvSpPr>
        <p:spPr>
          <a:xfrm>
            <a:off x="365760" y="3017520"/>
            <a:ext cx="4160520" cy="54864"/>
          </a:xfrm>
          <a:prstGeom prst="rect">
            <a:avLst/>
          </a:prstGeom>
          <a:solidFill>
            <a:srgbClr val="2196C9"/>
          </a:solidFill>
          <a:ln w="12700">
            <a:solidFill>
              <a:srgbClr val="2196C9"/>
            </a:solidFill>
            <a:prstDash val="solid"/>
          </a:ln>
        </p:spPr>
      </p:sp>
      <p:sp>
        <p:nvSpPr>
          <p:cNvPr id="17" name="Text 15"/>
          <p:cNvSpPr/>
          <p:nvPr/>
        </p:nvSpPr>
        <p:spPr>
          <a:xfrm>
            <a:off x="548640" y="3145536"/>
            <a:ext cx="502920" cy="411480"/>
          </a:xfrm>
          <a:prstGeom prst="rect">
            <a:avLst/>
          </a:prstGeom>
          <a:noFill/>
          <a:ln/>
        </p:spPr>
        <p:txBody>
          <a:bodyPr wrap="square" rtlCol="0" anchor="ctr"/>
          <a:lstStyle/>
          <a:p>
            <a:pPr indent="0" marL="0">
              <a:buNone/>
            </a:pPr>
            <a:r>
              <a:rPr lang="en-US" sz="2200" b="1" dirty="0">
                <a:solidFill>
                  <a:srgbClr val="1A6B9A"/>
                </a:solidFill>
                <a:latin typeface="Calibri" pitchFamily="34" charset="0"/>
                <a:ea typeface="Calibri" pitchFamily="34" charset="-122"/>
                <a:cs typeface="Calibri" pitchFamily="34" charset="-120"/>
              </a:rPr>
              <a:t>03</a:t>
            </a:r>
            <a:endParaRPr lang="en-US" sz="2200" dirty="0"/>
          </a:p>
        </p:txBody>
      </p:sp>
      <p:sp>
        <p:nvSpPr>
          <p:cNvPr id="18" name="Text 16"/>
          <p:cNvSpPr/>
          <p:nvPr/>
        </p:nvSpPr>
        <p:spPr>
          <a:xfrm>
            <a:off x="1051560" y="3163824"/>
            <a:ext cx="3291840" cy="384048"/>
          </a:xfrm>
          <a:prstGeom prst="rect">
            <a:avLst/>
          </a:prstGeom>
          <a:noFill/>
          <a:ln/>
        </p:spPr>
        <p:txBody>
          <a:bodyPr wrap="square" rtlCol="0" anchor="ctr"/>
          <a:lstStyle/>
          <a:p>
            <a:pPr indent="0" marL="0">
              <a:buNone/>
            </a:pPr>
            <a:r>
              <a:rPr lang="en-US" sz="1500" b="1" dirty="0">
                <a:solidFill>
                  <a:srgbClr val="1A2535"/>
                </a:solidFill>
                <a:latin typeface="Calibri" pitchFamily="34" charset="0"/>
                <a:ea typeface="Calibri" pitchFamily="34" charset="-122"/>
                <a:cs typeface="Calibri" pitchFamily="34" charset="-120"/>
              </a:rPr>
              <a:t>Speed of Decisions</a:t>
            </a:r>
            <a:endParaRPr lang="en-US" sz="1500" dirty="0"/>
          </a:p>
        </p:txBody>
      </p:sp>
      <p:sp>
        <p:nvSpPr>
          <p:cNvPr id="19" name="Text 17"/>
          <p:cNvSpPr/>
          <p:nvPr/>
        </p:nvSpPr>
        <p:spPr>
          <a:xfrm>
            <a:off x="548640" y="3611880"/>
            <a:ext cx="3794760" cy="1005840"/>
          </a:xfrm>
          <a:prstGeom prst="rect">
            <a:avLst/>
          </a:prstGeom>
          <a:noFill/>
          <a:ln/>
        </p:spPr>
        <p:txBody>
          <a:bodyPr wrap="square" rtlCol="0" anchor="t"/>
          <a:lstStyle/>
          <a:p>
            <a:pPr indent="0" marL="0">
              <a:lnSpc>
                <a:spcPct val="130000"/>
              </a:lnSpc>
              <a:buNone/>
            </a:pPr>
            <a:r>
              <a:rPr lang="en-US" sz="1150" dirty="0">
                <a:solidFill>
                  <a:srgbClr val="4A5568"/>
                </a:solidFill>
                <a:latin typeface="Calibri" pitchFamily="34" charset="0"/>
                <a:ea typeface="Calibri" pitchFamily="34" charset="-122"/>
                <a:cs typeface="Calibri" pitchFamily="34" charset="-120"/>
              </a:rPr>
              <a:t>We move at the speed of decisions, not the speed of approvals. If something needs to go through three layers of sign-off before we can proceed, flag it early.</a:t>
            </a:r>
            <a:endParaRPr lang="en-US" sz="1150" dirty="0"/>
          </a:p>
        </p:txBody>
      </p:sp>
      <p:sp>
        <p:nvSpPr>
          <p:cNvPr id="20" name="Shape 18"/>
          <p:cNvSpPr/>
          <p:nvPr/>
        </p:nvSpPr>
        <p:spPr>
          <a:xfrm>
            <a:off x="4709160" y="3017520"/>
            <a:ext cx="4160520" cy="1691640"/>
          </a:xfrm>
          <a:prstGeom prst="rect">
            <a:avLst/>
          </a:prstGeom>
          <a:solidFill>
            <a:srgbClr val="FFFFFF"/>
          </a:solidFill>
          <a:ln w="12700">
            <a:solidFill>
              <a:srgbClr val="D6E8F5"/>
            </a:solidFill>
            <a:prstDash val="solid"/>
          </a:ln>
          <a:effectLst>
            <a:outerShdw sx="100000" sy="100000" kx="0" ky="0" algn="bl" rotWithShape="0" blurRad="101600" dist="38100" dir="8100000">
              <a:srgbClr val="000000">
                <a:alpha val="12000"/>
              </a:srgbClr>
            </a:outerShdw>
          </a:effectLst>
        </p:spPr>
      </p:sp>
      <p:sp>
        <p:nvSpPr>
          <p:cNvPr id="21" name="Shape 19"/>
          <p:cNvSpPr/>
          <p:nvPr/>
        </p:nvSpPr>
        <p:spPr>
          <a:xfrm>
            <a:off x="4709160" y="3017520"/>
            <a:ext cx="4160520" cy="54864"/>
          </a:xfrm>
          <a:prstGeom prst="rect">
            <a:avLst/>
          </a:prstGeom>
          <a:solidFill>
            <a:srgbClr val="2196C9"/>
          </a:solidFill>
          <a:ln w="12700">
            <a:solidFill>
              <a:srgbClr val="2196C9"/>
            </a:solidFill>
            <a:prstDash val="solid"/>
          </a:ln>
        </p:spPr>
      </p:sp>
      <p:sp>
        <p:nvSpPr>
          <p:cNvPr id="22" name="Text 20"/>
          <p:cNvSpPr/>
          <p:nvPr/>
        </p:nvSpPr>
        <p:spPr>
          <a:xfrm>
            <a:off x="4892040" y="3145536"/>
            <a:ext cx="502920" cy="411480"/>
          </a:xfrm>
          <a:prstGeom prst="rect">
            <a:avLst/>
          </a:prstGeom>
          <a:noFill/>
          <a:ln/>
        </p:spPr>
        <p:txBody>
          <a:bodyPr wrap="square" rtlCol="0" anchor="ctr"/>
          <a:lstStyle/>
          <a:p>
            <a:pPr indent="0" marL="0">
              <a:buNone/>
            </a:pPr>
            <a:r>
              <a:rPr lang="en-US" sz="2200" b="1" dirty="0">
                <a:solidFill>
                  <a:srgbClr val="1A6B9A"/>
                </a:solidFill>
                <a:latin typeface="Calibri" pitchFamily="34" charset="0"/>
                <a:ea typeface="Calibri" pitchFamily="34" charset="-122"/>
                <a:cs typeface="Calibri" pitchFamily="34" charset="-120"/>
              </a:rPr>
              <a:t>04</a:t>
            </a:r>
            <a:endParaRPr lang="en-US" sz="2200" dirty="0"/>
          </a:p>
        </p:txBody>
      </p:sp>
      <p:sp>
        <p:nvSpPr>
          <p:cNvPr id="23" name="Text 21"/>
          <p:cNvSpPr/>
          <p:nvPr/>
        </p:nvSpPr>
        <p:spPr>
          <a:xfrm>
            <a:off x="5394960" y="3163824"/>
            <a:ext cx="3291840" cy="384048"/>
          </a:xfrm>
          <a:prstGeom prst="rect">
            <a:avLst/>
          </a:prstGeom>
          <a:noFill/>
          <a:ln/>
        </p:spPr>
        <p:txBody>
          <a:bodyPr wrap="square" rtlCol="0" anchor="ctr"/>
          <a:lstStyle/>
          <a:p>
            <a:pPr indent="0" marL="0">
              <a:buNone/>
            </a:pPr>
            <a:r>
              <a:rPr lang="en-US" sz="1500" b="1" dirty="0">
                <a:solidFill>
                  <a:srgbClr val="1A2535"/>
                </a:solidFill>
                <a:latin typeface="Calibri" pitchFamily="34" charset="0"/>
                <a:ea typeface="Calibri" pitchFamily="34" charset="-122"/>
                <a:cs typeface="Calibri" pitchFamily="34" charset="-120"/>
              </a:rPr>
              <a:t>No Surprises</a:t>
            </a:r>
            <a:endParaRPr lang="en-US" sz="1500" dirty="0"/>
          </a:p>
        </p:txBody>
      </p:sp>
      <p:sp>
        <p:nvSpPr>
          <p:cNvPr id="24" name="Text 22"/>
          <p:cNvSpPr/>
          <p:nvPr/>
        </p:nvSpPr>
        <p:spPr>
          <a:xfrm>
            <a:off x="4892040" y="3611880"/>
            <a:ext cx="3794760" cy="1005840"/>
          </a:xfrm>
          <a:prstGeom prst="rect">
            <a:avLst/>
          </a:prstGeom>
          <a:noFill/>
          <a:ln/>
        </p:spPr>
        <p:txBody>
          <a:bodyPr wrap="square" rtlCol="0" anchor="t"/>
          <a:lstStyle/>
          <a:p>
            <a:pPr indent="0" marL="0">
              <a:lnSpc>
                <a:spcPct val="130000"/>
              </a:lnSpc>
              <a:buNone/>
            </a:pPr>
            <a:r>
              <a:rPr lang="en-US" sz="1150" dirty="0">
                <a:solidFill>
                  <a:srgbClr val="4A5568"/>
                </a:solidFill>
                <a:latin typeface="Calibri" pitchFamily="34" charset="0"/>
                <a:ea typeface="Calibri" pitchFamily="34" charset="-122"/>
                <a:cs typeface="Calibri" pitchFamily="34" charset="-120"/>
              </a:rPr>
              <a:t>If something is not working in the engagement, say so in the room. The retrospective at engagement close exists for honest feedback. So does every session opening.</a:t>
            </a:r>
            <a:endParaRPr lang="en-US" sz="1150" dirty="0"/>
          </a:p>
        </p:txBody>
      </p:sp>
      <p:sp>
        <p:nvSpPr>
          <p:cNvPr id="25" name="Shape 23"/>
          <p:cNvSpPr/>
          <p:nvPr/>
        </p:nvSpPr>
        <p:spPr>
          <a:xfrm>
            <a:off x="0" y="4956048"/>
            <a:ext cx="9144000" cy="187452"/>
          </a:xfrm>
          <a:prstGeom prst="rect">
            <a:avLst/>
          </a:prstGeom>
          <a:solidFill>
            <a:srgbClr val="1B2A4A"/>
          </a:solidFill>
          <a:ln w="12700">
            <a:solidFill>
              <a:srgbClr val="1B2A4A"/>
            </a:solidFill>
            <a:prstDash val="solid"/>
          </a:ln>
        </p:spPr>
      </p:sp>
      <p:sp>
        <p:nvSpPr>
          <p:cNvPr id="26" name="Text 24"/>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27" name="Text 25"/>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8</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B2A4A"/>
          </a:solidFill>
          <a:ln w="12700">
            <a:solidFill>
              <a:srgbClr val="1B2A4A"/>
            </a:solidFill>
            <a:prstDash val="solid"/>
          </a:ln>
        </p:spPr>
      </p:sp>
      <p:sp>
        <p:nvSpPr>
          <p:cNvPr id="3" name="Text 1"/>
          <p:cNvSpPr/>
          <p:nvPr/>
        </p:nvSpPr>
        <p:spPr>
          <a:xfrm>
            <a:off x="320040" y="109728"/>
            <a:ext cx="640080" cy="640080"/>
          </a:xfrm>
          <a:prstGeom prst="rect">
            <a:avLst/>
          </a:prstGeom>
          <a:noFill/>
          <a:ln/>
        </p:spPr>
        <p:txBody>
          <a:bodyPr wrap="square" rtlCol="0" anchor="ctr"/>
          <a:lstStyle/>
          <a:p>
            <a:pPr indent="0" marL="0">
              <a:buNone/>
            </a:pPr>
            <a:r>
              <a:rPr lang="en-US" sz="2800" b="1" dirty="0">
                <a:solidFill>
                  <a:srgbClr val="2196C9"/>
                </a:solidFill>
                <a:latin typeface="Calibri" pitchFamily="34" charset="0"/>
                <a:ea typeface="Calibri" pitchFamily="34" charset="-122"/>
                <a:cs typeface="Calibri" pitchFamily="34" charset="-120"/>
              </a:rPr>
              <a:t>09</a:t>
            </a:r>
            <a:endParaRPr lang="en-US" sz="2800" dirty="0"/>
          </a:p>
        </p:txBody>
      </p:sp>
      <p:sp>
        <p:nvSpPr>
          <p:cNvPr id="4" name="Text 2"/>
          <p:cNvSpPr/>
          <p:nvPr/>
        </p:nvSpPr>
        <p:spPr>
          <a:xfrm>
            <a:off x="1005840" y="164592"/>
            <a:ext cx="7315200" cy="59436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Today's Session</a:t>
            </a:r>
            <a:endParaRPr lang="en-US" sz="2800" dirty="0"/>
          </a:p>
        </p:txBody>
      </p:sp>
      <p:sp>
        <p:nvSpPr>
          <p:cNvPr id="5" name="Shape 3"/>
          <p:cNvSpPr/>
          <p:nvPr/>
        </p:nvSpPr>
        <p:spPr>
          <a:xfrm>
            <a:off x="365760" y="1115568"/>
            <a:ext cx="1554480" cy="749808"/>
          </a:xfrm>
          <a:prstGeom prst="rect">
            <a:avLst/>
          </a:prstGeom>
          <a:solidFill>
            <a:srgbClr val="1A6B9A"/>
          </a:solidFill>
          <a:ln w="12700">
            <a:solidFill>
              <a:srgbClr val="1A6B9A"/>
            </a:solidFill>
            <a:prstDash val="solid"/>
          </a:ln>
        </p:spPr>
      </p:sp>
      <p:sp>
        <p:nvSpPr>
          <p:cNvPr id="6" name="Text 4"/>
          <p:cNvSpPr/>
          <p:nvPr/>
        </p:nvSpPr>
        <p:spPr>
          <a:xfrm>
            <a:off x="365760" y="1170432"/>
            <a:ext cx="1554480" cy="64008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0:00 – 0:15</a:t>
            </a:r>
            <a:endParaRPr lang="en-US" sz="1100" dirty="0"/>
          </a:p>
        </p:txBody>
      </p:sp>
      <p:sp>
        <p:nvSpPr>
          <p:cNvPr id="7" name="Shape 5"/>
          <p:cNvSpPr/>
          <p:nvPr/>
        </p:nvSpPr>
        <p:spPr>
          <a:xfrm>
            <a:off x="2103120" y="1115568"/>
            <a:ext cx="6675120" cy="749808"/>
          </a:xfrm>
          <a:prstGeom prst="rect">
            <a:avLst/>
          </a:prstGeom>
          <a:solidFill>
            <a:srgbClr val="1B2A4A"/>
          </a:solidFill>
          <a:ln w="12700">
            <a:solidFill>
              <a:srgbClr val="1E3A5F"/>
            </a:solidFill>
            <a:prstDash val="solid"/>
          </a:ln>
        </p:spPr>
      </p:sp>
      <p:sp>
        <p:nvSpPr>
          <p:cNvPr id="8" name="Text 6"/>
          <p:cNvSpPr/>
          <p:nvPr/>
        </p:nvSpPr>
        <p:spPr>
          <a:xfrm>
            <a:off x="2286000" y="1170432"/>
            <a:ext cx="4114800" cy="329184"/>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Welcome &amp; Context Setting</a:t>
            </a:r>
            <a:endParaRPr lang="en-US" sz="1300" dirty="0"/>
          </a:p>
        </p:txBody>
      </p:sp>
      <p:sp>
        <p:nvSpPr>
          <p:cNvPr id="9" name="Text 7"/>
          <p:cNvSpPr/>
          <p:nvPr/>
        </p:nvSpPr>
        <p:spPr>
          <a:xfrm>
            <a:off x="2286000" y="1499616"/>
            <a:ext cx="6309360" cy="310896"/>
          </a:xfrm>
          <a:prstGeom prst="rect">
            <a:avLst/>
          </a:prstGeom>
          <a:noFill/>
          <a:ln/>
        </p:spPr>
        <p:txBody>
          <a:bodyPr wrap="square" rtlCol="0" anchor="t"/>
          <a:lstStyle/>
          <a:p>
            <a:pPr indent="0" marL="0">
              <a:buNone/>
            </a:pPr>
            <a:r>
              <a:rPr lang="en-US" sz="1050" dirty="0">
                <a:solidFill>
                  <a:srgbClr val="D6E8F5"/>
                </a:solidFill>
                <a:latin typeface="Calibri" pitchFamily="34" charset="0"/>
                <a:ea typeface="Calibri" pitchFamily="34" charset="-122"/>
                <a:cs typeface="Calibri" pitchFamily="34" charset="-120"/>
              </a:rPr>
              <a:t>Why we are here. What this engagement produces. How the sessions work.</a:t>
            </a:r>
            <a:endParaRPr lang="en-US" sz="1050" dirty="0"/>
          </a:p>
        </p:txBody>
      </p:sp>
      <p:sp>
        <p:nvSpPr>
          <p:cNvPr id="10" name="Shape 8"/>
          <p:cNvSpPr/>
          <p:nvPr/>
        </p:nvSpPr>
        <p:spPr>
          <a:xfrm>
            <a:off x="1069848" y="1865376"/>
            <a:ext cx="36576" cy="164592"/>
          </a:xfrm>
          <a:prstGeom prst="rect">
            <a:avLst/>
          </a:prstGeom>
          <a:solidFill>
            <a:srgbClr val="1A6B9A"/>
          </a:solidFill>
          <a:ln w="12700">
            <a:solidFill>
              <a:srgbClr val="1A6B9A"/>
            </a:solidFill>
            <a:prstDash val="solid"/>
          </a:ln>
        </p:spPr>
      </p:sp>
      <p:sp>
        <p:nvSpPr>
          <p:cNvPr id="11" name="Shape 9"/>
          <p:cNvSpPr/>
          <p:nvPr/>
        </p:nvSpPr>
        <p:spPr>
          <a:xfrm>
            <a:off x="365760" y="2029968"/>
            <a:ext cx="1554480" cy="749808"/>
          </a:xfrm>
          <a:prstGeom prst="rect">
            <a:avLst/>
          </a:prstGeom>
          <a:solidFill>
            <a:srgbClr val="1A6B9A"/>
          </a:solidFill>
          <a:ln w="12700">
            <a:solidFill>
              <a:srgbClr val="1A6B9A"/>
            </a:solidFill>
            <a:prstDash val="solid"/>
          </a:ln>
        </p:spPr>
      </p:sp>
      <p:sp>
        <p:nvSpPr>
          <p:cNvPr id="12" name="Text 10"/>
          <p:cNvSpPr/>
          <p:nvPr/>
        </p:nvSpPr>
        <p:spPr>
          <a:xfrm>
            <a:off x="365760" y="2084832"/>
            <a:ext cx="1554480" cy="64008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0:15 – 0:45</a:t>
            </a:r>
            <a:endParaRPr lang="en-US" sz="1100" dirty="0"/>
          </a:p>
        </p:txBody>
      </p:sp>
      <p:sp>
        <p:nvSpPr>
          <p:cNvPr id="13" name="Shape 11"/>
          <p:cNvSpPr/>
          <p:nvPr/>
        </p:nvSpPr>
        <p:spPr>
          <a:xfrm>
            <a:off x="2103120" y="2029968"/>
            <a:ext cx="6675120" cy="749808"/>
          </a:xfrm>
          <a:prstGeom prst="rect">
            <a:avLst/>
          </a:prstGeom>
          <a:solidFill>
            <a:srgbClr val="1B2A4A"/>
          </a:solidFill>
          <a:ln w="12700">
            <a:solidFill>
              <a:srgbClr val="1E3A5F"/>
            </a:solidFill>
            <a:prstDash val="solid"/>
          </a:ln>
        </p:spPr>
      </p:sp>
      <p:sp>
        <p:nvSpPr>
          <p:cNvPr id="14" name="Text 12"/>
          <p:cNvSpPr/>
          <p:nvPr/>
        </p:nvSpPr>
        <p:spPr>
          <a:xfrm>
            <a:off x="2286000" y="2084832"/>
            <a:ext cx="4114800" cy="329184"/>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Discovery Questionnaire Walkthrough</a:t>
            </a:r>
            <a:endParaRPr lang="en-US" sz="1300" dirty="0"/>
          </a:p>
        </p:txBody>
      </p:sp>
      <p:sp>
        <p:nvSpPr>
          <p:cNvPr id="15" name="Text 13"/>
          <p:cNvSpPr/>
          <p:nvPr/>
        </p:nvSpPr>
        <p:spPr>
          <a:xfrm>
            <a:off x="2286000" y="2414016"/>
            <a:ext cx="6309360" cy="310896"/>
          </a:xfrm>
          <a:prstGeom prst="rect">
            <a:avLst/>
          </a:prstGeom>
          <a:noFill/>
          <a:ln/>
        </p:spPr>
        <p:txBody>
          <a:bodyPr wrap="square" rtlCol="0" anchor="t"/>
          <a:lstStyle/>
          <a:p>
            <a:pPr indent="0" marL="0">
              <a:buNone/>
            </a:pPr>
            <a:r>
              <a:rPr lang="en-US" sz="1050" dirty="0">
                <a:solidFill>
                  <a:srgbClr val="D6E8F5"/>
                </a:solidFill>
                <a:latin typeface="Calibri" pitchFamily="34" charset="0"/>
                <a:ea typeface="Calibri" pitchFamily="34" charset="-122"/>
                <a:cs typeface="Calibri" pitchFamily="34" charset="-120"/>
              </a:rPr>
              <a:t>Working through Sections 1-2 together. Capturing honest answers, not polished ones.</a:t>
            </a:r>
            <a:endParaRPr lang="en-US" sz="1050" dirty="0"/>
          </a:p>
        </p:txBody>
      </p:sp>
      <p:sp>
        <p:nvSpPr>
          <p:cNvPr id="16" name="Shape 14"/>
          <p:cNvSpPr/>
          <p:nvPr/>
        </p:nvSpPr>
        <p:spPr>
          <a:xfrm>
            <a:off x="1069848" y="2779776"/>
            <a:ext cx="36576" cy="164592"/>
          </a:xfrm>
          <a:prstGeom prst="rect">
            <a:avLst/>
          </a:prstGeom>
          <a:solidFill>
            <a:srgbClr val="1A6B9A"/>
          </a:solidFill>
          <a:ln w="12700">
            <a:solidFill>
              <a:srgbClr val="1A6B9A"/>
            </a:solidFill>
            <a:prstDash val="solid"/>
          </a:ln>
        </p:spPr>
      </p:sp>
      <p:sp>
        <p:nvSpPr>
          <p:cNvPr id="17" name="Shape 15"/>
          <p:cNvSpPr/>
          <p:nvPr/>
        </p:nvSpPr>
        <p:spPr>
          <a:xfrm>
            <a:off x="365760" y="2944368"/>
            <a:ext cx="1554480" cy="749808"/>
          </a:xfrm>
          <a:prstGeom prst="rect">
            <a:avLst/>
          </a:prstGeom>
          <a:solidFill>
            <a:srgbClr val="1A6B9A"/>
          </a:solidFill>
          <a:ln w="12700">
            <a:solidFill>
              <a:srgbClr val="1A6B9A"/>
            </a:solidFill>
            <a:prstDash val="solid"/>
          </a:ln>
        </p:spPr>
      </p:sp>
      <p:sp>
        <p:nvSpPr>
          <p:cNvPr id="18" name="Text 16"/>
          <p:cNvSpPr/>
          <p:nvPr/>
        </p:nvSpPr>
        <p:spPr>
          <a:xfrm>
            <a:off x="365760" y="2999232"/>
            <a:ext cx="1554480" cy="64008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0:45 – 1:05</a:t>
            </a:r>
            <a:endParaRPr lang="en-US" sz="1100" dirty="0"/>
          </a:p>
        </p:txBody>
      </p:sp>
      <p:sp>
        <p:nvSpPr>
          <p:cNvPr id="19" name="Shape 17"/>
          <p:cNvSpPr/>
          <p:nvPr/>
        </p:nvSpPr>
        <p:spPr>
          <a:xfrm>
            <a:off x="2103120" y="2944368"/>
            <a:ext cx="6675120" cy="749808"/>
          </a:xfrm>
          <a:prstGeom prst="rect">
            <a:avLst/>
          </a:prstGeom>
          <a:solidFill>
            <a:srgbClr val="1B2A4A"/>
          </a:solidFill>
          <a:ln w="12700">
            <a:solidFill>
              <a:srgbClr val="1E3A5F"/>
            </a:solidFill>
            <a:prstDash val="solid"/>
          </a:ln>
        </p:spPr>
      </p:sp>
      <p:sp>
        <p:nvSpPr>
          <p:cNvPr id="20" name="Text 18"/>
          <p:cNvSpPr/>
          <p:nvPr/>
        </p:nvSpPr>
        <p:spPr>
          <a:xfrm>
            <a:off x="2286000" y="2999232"/>
            <a:ext cx="4114800" cy="329184"/>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Open Discussion</a:t>
            </a:r>
            <a:endParaRPr lang="en-US" sz="1300" dirty="0"/>
          </a:p>
        </p:txBody>
      </p:sp>
      <p:sp>
        <p:nvSpPr>
          <p:cNvPr id="21" name="Text 19"/>
          <p:cNvSpPr/>
          <p:nvPr/>
        </p:nvSpPr>
        <p:spPr>
          <a:xfrm>
            <a:off x="2286000" y="3328416"/>
            <a:ext cx="6309360" cy="310896"/>
          </a:xfrm>
          <a:prstGeom prst="rect">
            <a:avLst/>
          </a:prstGeom>
          <a:noFill/>
          <a:ln/>
        </p:spPr>
        <p:txBody>
          <a:bodyPr wrap="square" rtlCol="0" anchor="t"/>
          <a:lstStyle/>
          <a:p>
            <a:pPr indent="0" marL="0">
              <a:buNone/>
            </a:pPr>
            <a:r>
              <a:rPr lang="en-US" sz="1050" dirty="0">
                <a:solidFill>
                  <a:srgbClr val="D6E8F5"/>
                </a:solidFill>
                <a:latin typeface="Calibri" pitchFamily="34" charset="0"/>
                <a:ea typeface="Calibri" pitchFamily="34" charset="-122"/>
                <a:cs typeface="Calibri" pitchFamily="34" charset="-120"/>
              </a:rPr>
              <a:t>What is the one thing you most want this methodology to solve? What would make it a success for your business?</a:t>
            </a:r>
            <a:endParaRPr lang="en-US" sz="1050" dirty="0"/>
          </a:p>
        </p:txBody>
      </p:sp>
      <p:sp>
        <p:nvSpPr>
          <p:cNvPr id="22" name="Shape 20"/>
          <p:cNvSpPr/>
          <p:nvPr/>
        </p:nvSpPr>
        <p:spPr>
          <a:xfrm>
            <a:off x="1069848" y="3694176"/>
            <a:ext cx="36576" cy="164592"/>
          </a:xfrm>
          <a:prstGeom prst="rect">
            <a:avLst/>
          </a:prstGeom>
          <a:solidFill>
            <a:srgbClr val="1A6B9A"/>
          </a:solidFill>
          <a:ln w="12700">
            <a:solidFill>
              <a:srgbClr val="1A6B9A"/>
            </a:solidFill>
            <a:prstDash val="solid"/>
          </a:ln>
        </p:spPr>
      </p:sp>
      <p:sp>
        <p:nvSpPr>
          <p:cNvPr id="23" name="Shape 21"/>
          <p:cNvSpPr/>
          <p:nvPr/>
        </p:nvSpPr>
        <p:spPr>
          <a:xfrm>
            <a:off x="365760" y="3858768"/>
            <a:ext cx="1554480" cy="749808"/>
          </a:xfrm>
          <a:prstGeom prst="rect">
            <a:avLst/>
          </a:prstGeom>
          <a:solidFill>
            <a:srgbClr val="1A6B9A"/>
          </a:solidFill>
          <a:ln w="12700">
            <a:solidFill>
              <a:srgbClr val="1A6B9A"/>
            </a:solidFill>
            <a:prstDash val="solid"/>
          </a:ln>
        </p:spPr>
      </p:sp>
      <p:sp>
        <p:nvSpPr>
          <p:cNvPr id="24" name="Text 22"/>
          <p:cNvSpPr/>
          <p:nvPr/>
        </p:nvSpPr>
        <p:spPr>
          <a:xfrm>
            <a:off x="365760" y="3913632"/>
            <a:ext cx="1554480" cy="64008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1:05 – 1:20</a:t>
            </a:r>
            <a:endParaRPr lang="en-US" sz="1100" dirty="0"/>
          </a:p>
        </p:txBody>
      </p:sp>
      <p:sp>
        <p:nvSpPr>
          <p:cNvPr id="25" name="Shape 23"/>
          <p:cNvSpPr/>
          <p:nvPr/>
        </p:nvSpPr>
        <p:spPr>
          <a:xfrm>
            <a:off x="2103120" y="3858768"/>
            <a:ext cx="6675120" cy="749808"/>
          </a:xfrm>
          <a:prstGeom prst="rect">
            <a:avLst/>
          </a:prstGeom>
          <a:solidFill>
            <a:srgbClr val="1B2A4A"/>
          </a:solidFill>
          <a:ln w="12700">
            <a:solidFill>
              <a:srgbClr val="1E3A5F"/>
            </a:solidFill>
            <a:prstDash val="solid"/>
          </a:ln>
        </p:spPr>
      </p:sp>
      <p:sp>
        <p:nvSpPr>
          <p:cNvPr id="26" name="Text 24"/>
          <p:cNvSpPr/>
          <p:nvPr/>
        </p:nvSpPr>
        <p:spPr>
          <a:xfrm>
            <a:off x="2286000" y="3913632"/>
            <a:ext cx="4114800" cy="329184"/>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Next Steps &amp; Session Scheduling</a:t>
            </a:r>
            <a:endParaRPr lang="en-US" sz="1300" dirty="0"/>
          </a:p>
        </p:txBody>
      </p:sp>
      <p:sp>
        <p:nvSpPr>
          <p:cNvPr id="27" name="Text 25"/>
          <p:cNvSpPr/>
          <p:nvPr/>
        </p:nvSpPr>
        <p:spPr>
          <a:xfrm>
            <a:off x="2286000" y="4242816"/>
            <a:ext cx="6309360" cy="310896"/>
          </a:xfrm>
          <a:prstGeom prst="rect">
            <a:avLst/>
          </a:prstGeom>
          <a:noFill/>
          <a:ln/>
        </p:spPr>
        <p:txBody>
          <a:bodyPr wrap="square" rtlCol="0" anchor="t"/>
          <a:lstStyle/>
          <a:p>
            <a:pPr indent="0" marL="0">
              <a:buNone/>
            </a:pPr>
            <a:r>
              <a:rPr lang="en-US" sz="1050" dirty="0">
                <a:solidFill>
                  <a:srgbClr val="D6E8F5"/>
                </a:solidFill>
                <a:latin typeface="Calibri" pitchFamily="34" charset="0"/>
                <a:ea typeface="Calibri" pitchFamily="34" charset="-122"/>
                <a:cs typeface="Calibri" pitchFamily="34" charset="-120"/>
              </a:rPr>
              <a:t>Confirming session dates. Identifying the right people for each session. Assigning any pre-work.</a:t>
            </a:r>
            <a:endParaRPr lang="en-US" sz="1050" dirty="0"/>
          </a:p>
        </p:txBody>
      </p:sp>
      <p:sp>
        <p:nvSpPr>
          <p:cNvPr id="28" name="Shape 26"/>
          <p:cNvSpPr/>
          <p:nvPr/>
        </p:nvSpPr>
        <p:spPr>
          <a:xfrm>
            <a:off x="0" y="4956048"/>
            <a:ext cx="9144000" cy="187452"/>
          </a:xfrm>
          <a:prstGeom prst="rect">
            <a:avLst/>
          </a:prstGeom>
          <a:solidFill>
            <a:srgbClr val="1B2A4A"/>
          </a:solidFill>
          <a:ln w="12700">
            <a:solidFill>
              <a:srgbClr val="1B2A4A"/>
            </a:solidFill>
            <a:prstDash val="solid"/>
          </a:ln>
        </p:spPr>
      </p:sp>
      <p:sp>
        <p:nvSpPr>
          <p:cNvPr id="29" name="Text 27"/>
          <p:cNvSpPr/>
          <p:nvPr/>
        </p:nvSpPr>
        <p:spPr>
          <a:xfrm>
            <a:off x="365760" y="4974336"/>
            <a:ext cx="6400800" cy="164592"/>
          </a:xfrm>
          <a:prstGeom prst="rect">
            <a:avLst/>
          </a:prstGeom>
          <a:noFill/>
          <a:ln/>
        </p:spPr>
        <p:txBody>
          <a:bodyPr wrap="square" rtlCol="0" anchor="ctr"/>
          <a:lstStyle/>
          <a:p>
            <a:pPr indent="0" marL="0">
              <a:buNone/>
            </a:pPr>
            <a:r>
              <a:rPr lang="en-US" sz="800" dirty="0">
                <a:solidFill>
                  <a:srgbClr val="8CA0B5"/>
                </a:solidFill>
                <a:latin typeface="Calibri" pitchFamily="34" charset="0"/>
                <a:ea typeface="Calibri" pitchFamily="34" charset="-122"/>
                <a:cs typeface="Calibri" pitchFamily="34" charset="-120"/>
              </a:rPr>
              <a:t>McPhail Security  |  Partner-Craft POV  |  CONFIDENTIAL</a:t>
            </a:r>
            <a:endParaRPr lang="en-US" sz="800" dirty="0"/>
          </a:p>
        </p:txBody>
      </p:sp>
      <p:sp>
        <p:nvSpPr>
          <p:cNvPr id="30" name="Text 28"/>
          <p:cNvSpPr/>
          <p:nvPr/>
        </p:nvSpPr>
        <p:spPr>
          <a:xfrm>
            <a:off x="8412480" y="4974336"/>
            <a:ext cx="365760" cy="164592"/>
          </a:xfrm>
          <a:prstGeom prst="rect">
            <a:avLst/>
          </a:prstGeom>
          <a:noFill/>
          <a:ln/>
        </p:spPr>
        <p:txBody>
          <a:bodyPr wrap="square" rtlCol="0" anchor="ctr"/>
          <a:lstStyle/>
          <a:p>
            <a:pPr algn="r" indent="0" marL="0">
              <a:buNone/>
            </a:pPr>
            <a:r>
              <a:rPr lang="en-US" sz="800" dirty="0">
                <a:solidFill>
                  <a:srgbClr val="8CA0B5"/>
                </a:solidFill>
                <a:latin typeface="Calibri" pitchFamily="34" charset="0"/>
                <a:ea typeface="Calibri" pitchFamily="34" charset="-122"/>
                <a:cs typeface="Calibri" pitchFamily="34" charset="-120"/>
              </a:rPr>
              <a:t>9</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Partner-Craft POV: Engagement Kickoff</dc:title>
  <dc:subject>PptxGenJS Presentation</dc:subject>
  <dc:creator>McPhail Security</dc:creator>
  <cp:lastModifiedBy>McPhail Security</cp:lastModifiedBy>
  <cp:revision>1</cp:revision>
  <dcterms:created xsi:type="dcterms:W3CDTF">2026-06-01T11:56:09Z</dcterms:created>
  <dcterms:modified xsi:type="dcterms:W3CDTF">2026-06-01T11:56:09Z</dcterms:modified>
</cp:coreProperties>
</file>